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Lst>
  <p:sldSz cx="18288000" cy="10287000"/>
  <p:notesSz cx="6858000" cy="9144000"/>
  <p:embeddedFontLst>
    <p:embeddedFont>
      <p:font typeface="Calibri" panose="020F0502020204030204" pitchFamily="34" charset="0"/>
      <p:regular r:id="rId13"/>
      <p:bold r:id="rId14"/>
      <p:italic r:id="rId15"/>
      <p:boldItalic r:id="rId16"/>
    </p:embeddedFont>
    <p:embeddedFont>
      <p:font typeface="Glacial Indifference Bold" panose="020B0604020202020204" charset="0"/>
      <p:regular r:id="rId17"/>
    </p:embeddedFont>
    <p:embeddedFont>
      <p:font typeface="Glacial Indifference" panose="020B0604020202020204" charset="0"/>
      <p:regular r:id="rId18"/>
    </p:embeddedFont>
    <p:embeddedFont>
      <p:font typeface="Alta" panose="020B0604020202020204" charset="0"/>
      <p:regular r:id="rId19"/>
    </p:embeddedFont>
    <p:embeddedFont>
      <p:font typeface="Canva Sans" panose="020B0604020202020204" charset="0"/>
      <p:regular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44" d="100"/>
          <a:sy n="44" d="100"/>
        </p:scale>
        <p:origin x="660" y="2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18-Feb-23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18-Feb-23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18-Feb-23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18-Feb-23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18-Feb-23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18-Feb-23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18-Feb-23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18-Feb-23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18-Feb-23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18-Feb-23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18-Feb-23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18-Feb-23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C9D2C0"/>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12997144" y="-5726846"/>
            <a:ext cx="5300381" cy="7246898"/>
            <a:chOff x="0" y="0"/>
            <a:chExt cx="4644390" cy="6350000"/>
          </a:xfrm>
        </p:grpSpPr>
        <p:sp>
          <p:nvSpPr>
            <p:cNvPr id="3" name="Freeform 3"/>
            <p:cNvSpPr/>
            <p:nvPr/>
          </p:nvSpPr>
          <p:spPr>
            <a:xfrm>
              <a:off x="0" y="0"/>
              <a:ext cx="4644390" cy="6350000"/>
            </a:xfrm>
            <a:custGeom>
              <a:avLst/>
              <a:gdLst/>
              <a:ahLst/>
              <a:cxnLst/>
              <a:rect l="l" t="t" r="r" b="b"/>
              <a:pathLst>
                <a:path w="4644390" h="6350000">
                  <a:moveTo>
                    <a:pt x="4290060" y="1007110"/>
                  </a:moveTo>
                  <a:lnTo>
                    <a:pt x="3637280" y="353060"/>
                  </a:lnTo>
                  <a:lnTo>
                    <a:pt x="2783840" y="0"/>
                  </a:lnTo>
                  <a:lnTo>
                    <a:pt x="1860550" y="0"/>
                  </a:lnTo>
                  <a:lnTo>
                    <a:pt x="1007110" y="353060"/>
                  </a:lnTo>
                  <a:lnTo>
                    <a:pt x="353060" y="1007110"/>
                  </a:lnTo>
                  <a:lnTo>
                    <a:pt x="0" y="1860550"/>
                  </a:lnTo>
                  <a:lnTo>
                    <a:pt x="0" y="2571750"/>
                  </a:lnTo>
                  <a:lnTo>
                    <a:pt x="0" y="2783840"/>
                  </a:lnTo>
                  <a:lnTo>
                    <a:pt x="0" y="6350000"/>
                  </a:lnTo>
                  <a:lnTo>
                    <a:pt x="4644390" y="6350000"/>
                  </a:lnTo>
                  <a:lnTo>
                    <a:pt x="4644390" y="2783840"/>
                  </a:lnTo>
                  <a:lnTo>
                    <a:pt x="4644390" y="2571750"/>
                  </a:lnTo>
                  <a:lnTo>
                    <a:pt x="4644390" y="1860550"/>
                  </a:lnTo>
                  <a:lnTo>
                    <a:pt x="4290060" y="1007110"/>
                  </a:lnTo>
                  <a:close/>
                </a:path>
              </a:pathLst>
            </a:custGeom>
            <a:blipFill>
              <a:blip r:embed="rId2"/>
              <a:stretch>
                <a:fillRect t="-4854" b="-4854"/>
              </a:stretch>
            </a:blipFill>
          </p:spPr>
        </p:sp>
      </p:grpSp>
      <p:grpSp>
        <p:nvGrpSpPr>
          <p:cNvPr id="4" name="Group 4"/>
          <p:cNvGrpSpPr>
            <a:grpSpLocks noChangeAspect="1"/>
          </p:cNvGrpSpPr>
          <p:nvPr/>
        </p:nvGrpSpPr>
        <p:grpSpPr>
          <a:xfrm>
            <a:off x="12997144" y="8761217"/>
            <a:ext cx="5290856" cy="7233875"/>
            <a:chOff x="0" y="0"/>
            <a:chExt cx="4644390" cy="6350000"/>
          </a:xfrm>
        </p:grpSpPr>
        <p:sp>
          <p:nvSpPr>
            <p:cNvPr id="5" name="Freeform 5"/>
            <p:cNvSpPr/>
            <p:nvPr/>
          </p:nvSpPr>
          <p:spPr>
            <a:xfrm>
              <a:off x="0" y="0"/>
              <a:ext cx="4644390" cy="6350000"/>
            </a:xfrm>
            <a:custGeom>
              <a:avLst/>
              <a:gdLst/>
              <a:ahLst/>
              <a:cxnLst/>
              <a:rect l="l" t="t" r="r" b="b"/>
              <a:pathLst>
                <a:path w="4644390" h="6350000">
                  <a:moveTo>
                    <a:pt x="4290060" y="1007110"/>
                  </a:moveTo>
                  <a:lnTo>
                    <a:pt x="3637280" y="353060"/>
                  </a:lnTo>
                  <a:lnTo>
                    <a:pt x="2783840" y="0"/>
                  </a:lnTo>
                  <a:lnTo>
                    <a:pt x="1860550" y="0"/>
                  </a:lnTo>
                  <a:lnTo>
                    <a:pt x="1007110" y="353060"/>
                  </a:lnTo>
                  <a:lnTo>
                    <a:pt x="353060" y="1007110"/>
                  </a:lnTo>
                  <a:lnTo>
                    <a:pt x="0" y="1860550"/>
                  </a:lnTo>
                  <a:lnTo>
                    <a:pt x="0" y="2571750"/>
                  </a:lnTo>
                  <a:lnTo>
                    <a:pt x="0" y="2783840"/>
                  </a:lnTo>
                  <a:lnTo>
                    <a:pt x="0" y="6350000"/>
                  </a:lnTo>
                  <a:lnTo>
                    <a:pt x="4644390" y="6350000"/>
                  </a:lnTo>
                  <a:lnTo>
                    <a:pt x="4644390" y="2783840"/>
                  </a:lnTo>
                  <a:lnTo>
                    <a:pt x="4644390" y="2571750"/>
                  </a:lnTo>
                  <a:lnTo>
                    <a:pt x="4644390" y="1860550"/>
                  </a:lnTo>
                  <a:lnTo>
                    <a:pt x="4290060" y="1007110"/>
                  </a:lnTo>
                  <a:close/>
                </a:path>
              </a:pathLst>
            </a:custGeom>
            <a:blipFill>
              <a:blip r:embed="rId2"/>
              <a:stretch>
                <a:fillRect t="-4854" b="-4854"/>
              </a:stretch>
            </a:blipFill>
          </p:spPr>
        </p:sp>
      </p:grpSp>
      <p:sp>
        <p:nvSpPr>
          <p:cNvPr id="6" name="AutoShape 6"/>
          <p:cNvSpPr/>
          <p:nvPr/>
        </p:nvSpPr>
        <p:spPr>
          <a:xfrm rot="-5401591">
            <a:off x="7841737" y="5138733"/>
            <a:ext cx="10287001" cy="0"/>
          </a:xfrm>
          <a:prstGeom prst="line">
            <a:avLst/>
          </a:prstGeom>
          <a:ln w="9525" cap="flat">
            <a:solidFill>
              <a:srgbClr val="A29E85"/>
            </a:solidFill>
            <a:prstDash val="solid"/>
            <a:headEnd type="none" w="sm" len="sm"/>
            <a:tailEnd type="none" w="sm" len="sm"/>
          </a:ln>
        </p:spPr>
      </p:sp>
      <p:sp>
        <p:nvSpPr>
          <p:cNvPr id="7" name="AutoShape 7"/>
          <p:cNvSpPr/>
          <p:nvPr/>
        </p:nvSpPr>
        <p:spPr>
          <a:xfrm rot="-10800000">
            <a:off x="0" y="8771711"/>
            <a:ext cx="18297525" cy="0"/>
          </a:xfrm>
          <a:prstGeom prst="line">
            <a:avLst/>
          </a:prstGeom>
          <a:ln w="9525" cap="flat">
            <a:solidFill>
              <a:srgbClr val="A29E85"/>
            </a:solidFill>
            <a:prstDash val="solid"/>
            <a:headEnd type="none" w="sm" len="sm"/>
            <a:tailEnd type="none" w="sm" len="sm"/>
          </a:ln>
        </p:spPr>
      </p:sp>
      <p:sp>
        <p:nvSpPr>
          <p:cNvPr id="8" name="AutoShape 8"/>
          <p:cNvSpPr/>
          <p:nvPr/>
        </p:nvSpPr>
        <p:spPr>
          <a:xfrm rot="-10800000">
            <a:off x="-9525" y="1524814"/>
            <a:ext cx="18307050" cy="0"/>
          </a:xfrm>
          <a:prstGeom prst="line">
            <a:avLst/>
          </a:prstGeom>
          <a:ln w="9525" cap="flat">
            <a:solidFill>
              <a:srgbClr val="A29E85"/>
            </a:solidFill>
            <a:prstDash val="solid"/>
            <a:headEnd type="none" w="sm" len="sm"/>
            <a:tailEnd type="none" w="sm" len="sm"/>
          </a:ln>
        </p:spPr>
      </p:sp>
      <p:grpSp>
        <p:nvGrpSpPr>
          <p:cNvPr id="9" name="Group 9"/>
          <p:cNvGrpSpPr>
            <a:grpSpLocks noChangeAspect="1"/>
          </p:cNvGrpSpPr>
          <p:nvPr/>
        </p:nvGrpSpPr>
        <p:grpSpPr>
          <a:xfrm>
            <a:off x="5989950" y="6602048"/>
            <a:ext cx="419356" cy="418599"/>
            <a:chOff x="0" y="0"/>
            <a:chExt cx="6338570" cy="6327140"/>
          </a:xfrm>
        </p:grpSpPr>
        <p:sp>
          <p:nvSpPr>
            <p:cNvPr id="10" name="Freeform 10"/>
            <p:cNvSpPr/>
            <p:nvPr/>
          </p:nvSpPr>
          <p:spPr>
            <a:xfrm>
              <a:off x="0" y="0"/>
              <a:ext cx="6339840" cy="6325870"/>
            </a:xfrm>
            <a:custGeom>
              <a:avLst/>
              <a:gdLst/>
              <a:ahLst/>
              <a:cxnLst/>
              <a:rect l="l" t="t" r="r" b="b"/>
              <a:pathLst>
                <a:path w="6339840" h="6325870">
                  <a:moveTo>
                    <a:pt x="3169920" y="734060"/>
                  </a:moveTo>
                  <a:lnTo>
                    <a:pt x="3567430" y="0"/>
                  </a:lnTo>
                  <a:lnTo>
                    <a:pt x="3770630" y="810260"/>
                  </a:lnTo>
                  <a:lnTo>
                    <a:pt x="4338320" y="198120"/>
                  </a:lnTo>
                  <a:lnTo>
                    <a:pt x="4333240" y="1033780"/>
                  </a:lnTo>
                  <a:lnTo>
                    <a:pt x="5035550" y="581660"/>
                  </a:lnTo>
                  <a:lnTo>
                    <a:pt x="4823460" y="1389380"/>
                  </a:lnTo>
                  <a:lnTo>
                    <a:pt x="5615940" y="1126490"/>
                  </a:lnTo>
                  <a:lnTo>
                    <a:pt x="5209540" y="1855470"/>
                  </a:lnTo>
                  <a:lnTo>
                    <a:pt x="6042660" y="1798320"/>
                  </a:lnTo>
                  <a:lnTo>
                    <a:pt x="5467350" y="2404110"/>
                  </a:lnTo>
                  <a:lnTo>
                    <a:pt x="6289040" y="2555240"/>
                  </a:lnTo>
                  <a:lnTo>
                    <a:pt x="5581650" y="2998470"/>
                  </a:lnTo>
                  <a:lnTo>
                    <a:pt x="6339840" y="3348990"/>
                  </a:lnTo>
                  <a:lnTo>
                    <a:pt x="5543550" y="3602990"/>
                  </a:lnTo>
                  <a:lnTo>
                    <a:pt x="6189980" y="4131310"/>
                  </a:lnTo>
                  <a:lnTo>
                    <a:pt x="5355590" y="4178300"/>
                  </a:lnTo>
                  <a:lnTo>
                    <a:pt x="5850890" y="4851400"/>
                  </a:lnTo>
                  <a:lnTo>
                    <a:pt x="5031740" y="4690110"/>
                  </a:lnTo>
                  <a:lnTo>
                    <a:pt x="5344160" y="5464810"/>
                  </a:lnTo>
                  <a:lnTo>
                    <a:pt x="4589780" y="5105400"/>
                  </a:lnTo>
                  <a:lnTo>
                    <a:pt x="4699000" y="5933440"/>
                  </a:lnTo>
                  <a:lnTo>
                    <a:pt x="4058920" y="5397500"/>
                  </a:lnTo>
                  <a:lnTo>
                    <a:pt x="3958590" y="6226810"/>
                  </a:lnTo>
                  <a:lnTo>
                    <a:pt x="3472180" y="5547360"/>
                  </a:lnTo>
                  <a:lnTo>
                    <a:pt x="3168650" y="6325870"/>
                  </a:lnTo>
                  <a:lnTo>
                    <a:pt x="2866390" y="5547360"/>
                  </a:lnTo>
                  <a:lnTo>
                    <a:pt x="2379980" y="6226810"/>
                  </a:lnTo>
                  <a:lnTo>
                    <a:pt x="2279650" y="5397500"/>
                  </a:lnTo>
                  <a:lnTo>
                    <a:pt x="1639570" y="5933440"/>
                  </a:lnTo>
                  <a:lnTo>
                    <a:pt x="1748791" y="5105400"/>
                  </a:lnTo>
                  <a:lnTo>
                    <a:pt x="994411" y="5466080"/>
                  </a:lnTo>
                  <a:lnTo>
                    <a:pt x="1306831" y="4691380"/>
                  </a:lnTo>
                  <a:lnTo>
                    <a:pt x="487681" y="4852670"/>
                  </a:lnTo>
                  <a:lnTo>
                    <a:pt x="982981" y="4179570"/>
                  </a:lnTo>
                  <a:lnTo>
                    <a:pt x="148591" y="4132580"/>
                  </a:lnTo>
                  <a:lnTo>
                    <a:pt x="795021" y="3604260"/>
                  </a:lnTo>
                  <a:lnTo>
                    <a:pt x="0" y="3350260"/>
                  </a:lnTo>
                  <a:lnTo>
                    <a:pt x="758190" y="2999740"/>
                  </a:lnTo>
                  <a:lnTo>
                    <a:pt x="49530" y="2555240"/>
                  </a:lnTo>
                  <a:lnTo>
                    <a:pt x="871220" y="2404110"/>
                  </a:lnTo>
                  <a:lnTo>
                    <a:pt x="295910" y="1798320"/>
                  </a:lnTo>
                  <a:lnTo>
                    <a:pt x="1129030" y="1855470"/>
                  </a:lnTo>
                  <a:lnTo>
                    <a:pt x="722630" y="1126490"/>
                  </a:lnTo>
                  <a:lnTo>
                    <a:pt x="1515110" y="1389380"/>
                  </a:lnTo>
                  <a:lnTo>
                    <a:pt x="1303020" y="581660"/>
                  </a:lnTo>
                  <a:lnTo>
                    <a:pt x="2005330" y="1033780"/>
                  </a:lnTo>
                  <a:lnTo>
                    <a:pt x="2000250" y="198120"/>
                  </a:lnTo>
                  <a:lnTo>
                    <a:pt x="2567940" y="810260"/>
                  </a:lnTo>
                  <a:lnTo>
                    <a:pt x="2771140" y="0"/>
                  </a:lnTo>
                  <a:lnTo>
                    <a:pt x="3169920" y="734060"/>
                  </a:lnTo>
                  <a:close/>
                </a:path>
              </a:pathLst>
            </a:custGeom>
            <a:solidFill>
              <a:srgbClr val="414224"/>
            </a:solidFill>
            <a:ln w="12700">
              <a:solidFill>
                <a:srgbClr val="000000"/>
              </a:solidFill>
            </a:ln>
          </p:spPr>
        </p:sp>
      </p:grpSp>
      <p:pic>
        <p:nvPicPr>
          <p:cNvPr id="11" name="Picture 11"/>
          <p:cNvPicPr>
            <a:picLocks noChangeAspect="1"/>
          </p:cNvPicPr>
          <p:nvPr/>
        </p:nvPicPr>
        <p:blipFill>
          <a:blip r:embed="rId3"/>
          <a:srcRect l="2777" t="3401" b="8500"/>
          <a:stretch>
            <a:fillRect/>
          </a:stretch>
        </p:blipFill>
        <p:spPr>
          <a:xfrm>
            <a:off x="12978094" y="1543864"/>
            <a:ext cx="5309906" cy="7217354"/>
          </a:xfrm>
          <a:prstGeom prst="rect">
            <a:avLst/>
          </a:prstGeom>
        </p:spPr>
      </p:pic>
      <p:sp>
        <p:nvSpPr>
          <p:cNvPr id="12" name="TextBox 12"/>
          <p:cNvSpPr txBox="1"/>
          <p:nvPr/>
        </p:nvSpPr>
        <p:spPr>
          <a:xfrm>
            <a:off x="1085851" y="3795158"/>
            <a:ext cx="10227554" cy="2473265"/>
          </a:xfrm>
          <a:prstGeom prst="rect">
            <a:avLst/>
          </a:prstGeom>
        </p:spPr>
        <p:txBody>
          <a:bodyPr lIns="0" tIns="0" rIns="0" bIns="0" rtlCol="0" anchor="t">
            <a:spAutoFit/>
          </a:bodyPr>
          <a:lstStyle/>
          <a:p>
            <a:pPr algn="ctr">
              <a:lnSpc>
                <a:spcPts val="8799"/>
              </a:lnSpc>
            </a:pPr>
            <a:r>
              <a:rPr lang="en-US" sz="10998">
                <a:solidFill>
                  <a:srgbClr val="414224"/>
                </a:solidFill>
                <a:latin typeface="Alta"/>
              </a:rPr>
              <a:t>YOUR WELLBEING ASSISTANT</a:t>
            </a:r>
          </a:p>
        </p:txBody>
      </p:sp>
      <p:sp>
        <p:nvSpPr>
          <p:cNvPr id="13" name="TextBox 13"/>
          <p:cNvSpPr txBox="1"/>
          <p:nvPr/>
        </p:nvSpPr>
        <p:spPr>
          <a:xfrm>
            <a:off x="741300" y="9453240"/>
            <a:ext cx="8974295" cy="254635"/>
          </a:xfrm>
          <a:prstGeom prst="rect">
            <a:avLst/>
          </a:prstGeom>
        </p:spPr>
        <p:txBody>
          <a:bodyPr lIns="0" tIns="0" rIns="0" bIns="0" rtlCol="0" anchor="t">
            <a:spAutoFit/>
          </a:bodyPr>
          <a:lstStyle/>
          <a:p>
            <a:pPr>
              <a:lnSpc>
                <a:spcPts val="1759"/>
              </a:lnSpc>
            </a:pPr>
            <a:r>
              <a:rPr lang="en-US" sz="2199" spc="219">
                <a:solidFill>
                  <a:srgbClr val="87836B"/>
                </a:solidFill>
                <a:latin typeface="Glacial Indifference"/>
              </a:rPr>
              <a:t>PRESENTED BY BUGBYTE</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8798" b="8798"/>
          <a:stretch>
            <a:fillRect/>
          </a:stretch>
        </p:blipFill>
        <p:spPr>
          <a:xfrm>
            <a:off x="0" y="0"/>
            <a:ext cx="18288000" cy="10287000"/>
          </a:xfrm>
          <a:prstGeom prst="rect">
            <a:avLst/>
          </a:prstGeom>
        </p:spPr>
      </p:pic>
      <p:grpSp>
        <p:nvGrpSpPr>
          <p:cNvPr id="3" name="Group 3"/>
          <p:cNvGrpSpPr/>
          <p:nvPr/>
        </p:nvGrpSpPr>
        <p:grpSpPr>
          <a:xfrm>
            <a:off x="4370651" y="2657188"/>
            <a:ext cx="9546699" cy="4972624"/>
            <a:chOff x="0" y="0"/>
            <a:chExt cx="2514357" cy="1309662"/>
          </a:xfrm>
        </p:grpSpPr>
        <p:sp>
          <p:nvSpPr>
            <p:cNvPr id="4" name="Freeform 4"/>
            <p:cNvSpPr/>
            <p:nvPr/>
          </p:nvSpPr>
          <p:spPr>
            <a:xfrm>
              <a:off x="0" y="0"/>
              <a:ext cx="2514357" cy="1309662"/>
            </a:xfrm>
            <a:custGeom>
              <a:avLst/>
              <a:gdLst/>
              <a:ahLst/>
              <a:cxnLst/>
              <a:rect l="l" t="t" r="r" b="b"/>
              <a:pathLst>
                <a:path w="2514357" h="1309662">
                  <a:moveTo>
                    <a:pt x="41359" y="0"/>
                  </a:moveTo>
                  <a:lnTo>
                    <a:pt x="2472998" y="0"/>
                  </a:lnTo>
                  <a:cubicBezTo>
                    <a:pt x="2483967" y="0"/>
                    <a:pt x="2494487" y="4357"/>
                    <a:pt x="2502243" y="12114"/>
                  </a:cubicBezTo>
                  <a:cubicBezTo>
                    <a:pt x="2509999" y="19870"/>
                    <a:pt x="2514357" y="30390"/>
                    <a:pt x="2514357" y="41359"/>
                  </a:cubicBezTo>
                  <a:lnTo>
                    <a:pt x="2514357" y="1268304"/>
                  </a:lnTo>
                  <a:cubicBezTo>
                    <a:pt x="2514357" y="1279273"/>
                    <a:pt x="2509999" y="1289792"/>
                    <a:pt x="2502243" y="1297549"/>
                  </a:cubicBezTo>
                  <a:cubicBezTo>
                    <a:pt x="2494487" y="1305305"/>
                    <a:pt x="2483967" y="1309662"/>
                    <a:pt x="2472998" y="1309662"/>
                  </a:cubicBezTo>
                  <a:lnTo>
                    <a:pt x="41359" y="1309662"/>
                  </a:lnTo>
                  <a:cubicBezTo>
                    <a:pt x="30390" y="1309662"/>
                    <a:pt x="19870" y="1305305"/>
                    <a:pt x="12114" y="1297549"/>
                  </a:cubicBezTo>
                  <a:cubicBezTo>
                    <a:pt x="4357" y="1289792"/>
                    <a:pt x="0" y="1279273"/>
                    <a:pt x="0" y="1268304"/>
                  </a:cubicBezTo>
                  <a:lnTo>
                    <a:pt x="0" y="41359"/>
                  </a:lnTo>
                  <a:cubicBezTo>
                    <a:pt x="0" y="30390"/>
                    <a:pt x="4357" y="19870"/>
                    <a:pt x="12114" y="12114"/>
                  </a:cubicBezTo>
                  <a:cubicBezTo>
                    <a:pt x="19870" y="4357"/>
                    <a:pt x="30390" y="0"/>
                    <a:pt x="41359" y="0"/>
                  </a:cubicBezTo>
                  <a:close/>
                </a:path>
              </a:pathLst>
            </a:custGeom>
            <a:solidFill>
              <a:srgbClr val="D6B39D">
                <a:alpha val="74902"/>
              </a:srgbClr>
            </a:solidFill>
          </p:spPr>
        </p:sp>
        <p:sp>
          <p:nvSpPr>
            <p:cNvPr id="5" name="TextBox 5"/>
            <p:cNvSpPr txBox="1"/>
            <p:nvPr/>
          </p:nvSpPr>
          <p:spPr>
            <a:xfrm>
              <a:off x="0" y="76200"/>
              <a:ext cx="812800" cy="736600"/>
            </a:xfrm>
            <a:prstGeom prst="rect">
              <a:avLst/>
            </a:prstGeom>
          </p:spPr>
          <p:txBody>
            <a:bodyPr lIns="50800" tIns="50800" rIns="50800" bIns="50800" rtlCol="0" anchor="ctr"/>
            <a:lstStyle/>
            <a:p>
              <a:pPr algn="ctr">
                <a:lnSpc>
                  <a:spcPts val="1759"/>
                </a:lnSpc>
              </a:pPr>
              <a:endParaRPr/>
            </a:p>
          </p:txBody>
        </p:sp>
      </p:grpSp>
      <p:sp>
        <p:nvSpPr>
          <p:cNvPr id="6" name="TextBox 6"/>
          <p:cNvSpPr txBox="1"/>
          <p:nvPr/>
        </p:nvSpPr>
        <p:spPr>
          <a:xfrm>
            <a:off x="7241015" y="3767064"/>
            <a:ext cx="3805970" cy="2037776"/>
          </a:xfrm>
          <a:prstGeom prst="rect">
            <a:avLst/>
          </a:prstGeom>
        </p:spPr>
        <p:txBody>
          <a:bodyPr lIns="0" tIns="0" rIns="0" bIns="0" rtlCol="0" anchor="t">
            <a:spAutoFit/>
          </a:bodyPr>
          <a:lstStyle/>
          <a:p>
            <a:pPr algn="ctr">
              <a:lnSpc>
                <a:spcPts val="15802"/>
              </a:lnSpc>
            </a:pPr>
            <a:r>
              <a:rPr lang="en-US" sz="11287">
                <a:solidFill>
                  <a:srgbClr val="FFFFFF"/>
                </a:solidFill>
                <a:latin typeface="Alta"/>
              </a:rPr>
              <a:t>DEMO</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C9D2C0"/>
        </a:solidFill>
        <a:effectLst/>
      </p:bgPr>
    </p:bg>
    <p:spTree>
      <p:nvGrpSpPr>
        <p:cNvPr id="1" name=""/>
        <p:cNvGrpSpPr/>
        <p:nvPr/>
      </p:nvGrpSpPr>
      <p:grpSpPr>
        <a:xfrm>
          <a:off x="0" y="0"/>
          <a:ext cx="0" cy="0"/>
          <a:chOff x="0" y="0"/>
          <a:chExt cx="0" cy="0"/>
        </a:xfrm>
      </p:grpSpPr>
      <p:sp>
        <p:nvSpPr>
          <p:cNvPr id="2" name="TextBox 2"/>
          <p:cNvSpPr txBox="1"/>
          <p:nvPr/>
        </p:nvSpPr>
        <p:spPr>
          <a:xfrm>
            <a:off x="5841266" y="4090662"/>
            <a:ext cx="6605468" cy="1819927"/>
          </a:xfrm>
          <a:prstGeom prst="rect">
            <a:avLst/>
          </a:prstGeom>
        </p:spPr>
        <p:txBody>
          <a:bodyPr lIns="0" tIns="0" rIns="0" bIns="0" rtlCol="0" anchor="t">
            <a:spAutoFit/>
          </a:bodyPr>
          <a:lstStyle/>
          <a:p>
            <a:pPr algn="ctr">
              <a:lnSpc>
                <a:spcPts val="14139"/>
              </a:lnSpc>
            </a:pPr>
            <a:r>
              <a:rPr lang="en-US" sz="10099">
                <a:solidFill>
                  <a:srgbClr val="000000"/>
                </a:solidFill>
                <a:latin typeface="Alta"/>
              </a:rPr>
              <a:t>THANK YOU!</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B8B5A4"/>
        </a:solidFill>
        <a:effectLst/>
      </p:bgPr>
    </p:bg>
    <p:spTree>
      <p:nvGrpSpPr>
        <p:cNvPr id="1" name=""/>
        <p:cNvGrpSpPr/>
        <p:nvPr/>
      </p:nvGrpSpPr>
      <p:grpSpPr>
        <a:xfrm>
          <a:off x="0" y="0"/>
          <a:ext cx="0" cy="0"/>
          <a:chOff x="0" y="0"/>
          <a:chExt cx="0" cy="0"/>
        </a:xfrm>
      </p:grpSpPr>
      <p:sp>
        <p:nvSpPr>
          <p:cNvPr id="2" name="AutoShape 2"/>
          <p:cNvSpPr/>
          <p:nvPr/>
        </p:nvSpPr>
        <p:spPr>
          <a:xfrm>
            <a:off x="-4762" y="4842294"/>
            <a:ext cx="11942898" cy="0"/>
          </a:xfrm>
          <a:prstGeom prst="line">
            <a:avLst/>
          </a:prstGeom>
          <a:ln w="9525" cap="flat">
            <a:solidFill>
              <a:srgbClr val="87836B"/>
            </a:solidFill>
            <a:prstDash val="solid"/>
            <a:headEnd type="none" w="sm" len="sm"/>
            <a:tailEnd type="none" w="sm" len="sm"/>
          </a:ln>
        </p:spPr>
      </p:sp>
      <p:sp>
        <p:nvSpPr>
          <p:cNvPr id="3" name="AutoShape 3"/>
          <p:cNvSpPr/>
          <p:nvPr/>
        </p:nvSpPr>
        <p:spPr>
          <a:xfrm rot="-5400000">
            <a:off x="6804160" y="5138738"/>
            <a:ext cx="10287000" cy="0"/>
          </a:xfrm>
          <a:prstGeom prst="line">
            <a:avLst/>
          </a:prstGeom>
          <a:ln w="9525" cap="flat">
            <a:solidFill>
              <a:srgbClr val="87836B"/>
            </a:solidFill>
            <a:prstDash val="solid"/>
            <a:headEnd type="none" w="sm" len="sm"/>
            <a:tailEnd type="none" w="sm" len="sm"/>
          </a:ln>
        </p:spPr>
      </p:sp>
      <p:sp>
        <p:nvSpPr>
          <p:cNvPr id="4" name="AutoShape 4"/>
          <p:cNvSpPr/>
          <p:nvPr/>
        </p:nvSpPr>
        <p:spPr>
          <a:xfrm rot="-5405766">
            <a:off x="5137206" y="7681329"/>
            <a:ext cx="5678077" cy="0"/>
          </a:xfrm>
          <a:prstGeom prst="line">
            <a:avLst/>
          </a:prstGeom>
          <a:ln w="9525" cap="flat">
            <a:solidFill>
              <a:srgbClr val="87836B"/>
            </a:solidFill>
            <a:prstDash val="solid"/>
            <a:headEnd type="none" w="sm" len="sm"/>
            <a:tailEnd type="none" w="sm" len="sm"/>
          </a:ln>
        </p:spPr>
      </p:sp>
      <p:sp>
        <p:nvSpPr>
          <p:cNvPr id="5" name="AutoShape 5"/>
          <p:cNvSpPr/>
          <p:nvPr/>
        </p:nvSpPr>
        <p:spPr>
          <a:xfrm rot="-5400000">
            <a:off x="1270524" y="7597698"/>
            <a:ext cx="5449485" cy="0"/>
          </a:xfrm>
          <a:prstGeom prst="line">
            <a:avLst/>
          </a:prstGeom>
          <a:ln w="9525" cap="flat">
            <a:solidFill>
              <a:srgbClr val="87836B"/>
            </a:solidFill>
            <a:prstDash val="solid"/>
            <a:headEnd type="none" w="sm" len="sm"/>
            <a:tailEnd type="none" w="sm" len="sm"/>
          </a:ln>
        </p:spPr>
      </p:sp>
      <p:pic>
        <p:nvPicPr>
          <p:cNvPr id="6" name="Picture 6"/>
          <p:cNvPicPr>
            <a:picLocks noChangeAspect="1"/>
          </p:cNvPicPr>
          <p:nvPr/>
        </p:nvPicPr>
        <p:blipFill>
          <a:blip r:embed="rId2"/>
          <a:srcRect t="7152" b="2466"/>
          <a:stretch>
            <a:fillRect/>
          </a:stretch>
        </p:blipFill>
        <p:spPr>
          <a:xfrm>
            <a:off x="0" y="4883432"/>
            <a:ext cx="3985741" cy="5403568"/>
          </a:xfrm>
          <a:prstGeom prst="rect">
            <a:avLst/>
          </a:prstGeom>
        </p:spPr>
      </p:pic>
      <p:pic>
        <p:nvPicPr>
          <p:cNvPr id="7" name="Picture 7"/>
          <p:cNvPicPr>
            <a:picLocks noChangeAspect="1"/>
          </p:cNvPicPr>
          <p:nvPr/>
        </p:nvPicPr>
        <p:blipFill>
          <a:blip r:embed="rId3"/>
          <a:srcRect l="1874" r="1874"/>
          <a:stretch>
            <a:fillRect/>
          </a:stretch>
        </p:blipFill>
        <p:spPr>
          <a:xfrm>
            <a:off x="4009554" y="4851819"/>
            <a:ext cx="4185166" cy="5435181"/>
          </a:xfrm>
          <a:prstGeom prst="rect">
            <a:avLst/>
          </a:prstGeom>
        </p:spPr>
      </p:pic>
      <p:pic>
        <p:nvPicPr>
          <p:cNvPr id="8" name="Picture 8"/>
          <p:cNvPicPr>
            <a:picLocks noChangeAspect="1"/>
          </p:cNvPicPr>
          <p:nvPr/>
        </p:nvPicPr>
        <p:blipFill>
          <a:blip r:embed="rId4"/>
          <a:srcRect l="6536" r="6536"/>
          <a:stretch>
            <a:fillRect/>
          </a:stretch>
        </p:blipFill>
        <p:spPr>
          <a:xfrm>
            <a:off x="8194719" y="4883432"/>
            <a:ext cx="3757703" cy="5403568"/>
          </a:xfrm>
          <a:prstGeom prst="rect">
            <a:avLst/>
          </a:prstGeom>
        </p:spPr>
      </p:pic>
      <p:sp>
        <p:nvSpPr>
          <p:cNvPr id="9" name="TextBox 9"/>
          <p:cNvSpPr txBox="1"/>
          <p:nvPr/>
        </p:nvSpPr>
        <p:spPr>
          <a:xfrm>
            <a:off x="12760375" y="913130"/>
            <a:ext cx="3674059" cy="481330"/>
          </a:xfrm>
          <a:prstGeom prst="rect">
            <a:avLst/>
          </a:prstGeom>
        </p:spPr>
        <p:txBody>
          <a:bodyPr lIns="0" tIns="0" rIns="0" bIns="0" rtlCol="0" anchor="t">
            <a:spAutoFit/>
          </a:bodyPr>
          <a:lstStyle/>
          <a:p>
            <a:pPr>
              <a:lnSpc>
                <a:spcPts val="3920"/>
              </a:lnSpc>
            </a:pPr>
            <a:r>
              <a:rPr lang="en-US" sz="2800" spc="224">
                <a:solidFill>
                  <a:srgbClr val="6D6950"/>
                </a:solidFill>
                <a:latin typeface="Glacial Indifference"/>
              </a:rPr>
              <a:t>-Problem Statement</a:t>
            </a:r>
          </a:p>
        </p:txBody>
      </p:sp>
      <p:sp>
        <p:nvSpPr>
          <p:cNvPr id="10" name="TextBox 10"/>
          <p:cNvSpPr txBox="1"/>
          <p:nvPr/>
        </p:nvSpPr>
        <p:spPr>
          <a:xfrm>
            <a:off x="12760375" y="3611941"/>
            <a:ext cx="3674059" cy="481330"/>
          </a:xfrm>
          <a:prstGeom prst="rect">
            <a:avLst/>
          </a:prstGeom>
        </p:spPr>
        <p:txBody>
          <a:bodyPr lIns="0" tIns="0" rIns="0" bIns="0" rtlCol="0" anchor="t">
            <a:spAutoFit/>
          </a:bodyPr>
          <a:lstStyle/>
          <a:p>
            <a:pPr>
              <a:lnSpc>
                <a:spcPts val="3920"/>
              </a:lnSpc>
            </a:pPr>
            <a:r>
              <a:rPr lang="en-US" sz="2800" spc="224" dirty="0">
                <a:solidFill>
                  <a:srgbClr val="6D6950"/>
                </a:solidFill>
                <a:latin typeface="Glacial Indifference"/>
              </a:rPr>
              <a:t>-Market Scope</a:t>
            </a:r>
          </a:p>
        </p:txBody>
      </p:sp>
      <p:sp>
        <p:nvSpPr>
          <p:cNvPr id="11" name="TextBox 11"/>
          <p:cNvSpPr txBox="1"/>
          <p:nvPr/>
        </p:nvSpPr>
        <p:spPr>
          <a:xfrm>
            <a:off x="12750850" y="1785373"/>
            <a:ext cx="3674059" cy="481330"/>
          </a:xfrm>
          <a:prstGeom prst="rect">
            <a:avLst/>
          </a:prstGeom>
        </p:spPr>
        <p:txBody>
          <a:bodyPr lIns="0" tIns="0" rIns="0" bIns="0" rtlCol="0" anchor="t">
            <a:spAutoFit/>
          </a:bodyPr>
          <a:lstStyle/>
          <a:p>
            <a:pPr>
              <a:lnSpc>
                <a:spcPts val="3920"/>
              </a:lnSpc>
            </a:pPr>
            <a:r>
              <a:rPr lang="en-US" sz="2800" spc="224">
                <a:solidFill>
                  <a:srgbClr val="6D6950"/>
                </a:solidFill>
                <a:latin typeface="Glacial Indifference"/>
              </a:rPr>
              <a:t>-Solution</a:t>
            </a:r>
          </a:p>
        </p:txBody>
      </p:sp>
      <p:sp>
        <p:nvSpPr>
          <p:cNvPr id="12" name="TextBox 12"/>
          <p:cNvSpPr txBox="1"/>
          <p:nvPr/>
        </p:nvSpPr>
        <p:spPr>
          <a:xfrm>
            <a:off x="12760375" y="4550532"/>
            <a:ext cx="3674059" cy="481330"/>
          </a:xfrm>
          <a:prstGeom prst="rect">
            <a:avLst/>
          </a:prstGeom>
        </p:spPr>
        <p:txBody>
          <a:bodyPr lIns="0" tIns="0" rIns="0" bIns="0" rtlCol="0" anchor="t">
            <a:spAutoFit/>
          </a:bodyPr>
          <a:lstStyle/>
          <a:p>
            <a:pPr>
              <a:lnSpc>
                <a:spcPts val="3920"/>
              </a:lnSpc>
            </a:pPr>
            <a:r>
              <a:rPr lang="en-US" sz="2800" spc="224" dirty="0">
                <a:solidFill>
                  <a:srgbClr val="6D6950"/>
                </a:solidFill>
                <a:latin typeface="Glacial Indifference"/>
              </a:rPr>
              <a:t>-Challenges</a:t>
            </a:r>
          </a:p>
        </p:txBody>
      </p:sp>
      <p:sp>
        <p:nvSpPr>
          <p:cNvPr id="13" name="TextBox 13"/>
          <p:cNvSpPr txBox="1"/>
          <p:nvPr/>
        </p:nvSpPr>
        <p:spPr>
          <a:xfrm>
            <a:off x="12750850" y="2657616"/>
            <a:ext cx="3674059" cy="481330"/>
          </a:xfrm>
          <a:prstGeom prst="rect">
            <a:avLst/>
          </a:prstGeom>
        </p:spPr>
        <p:txBody>
          <a:bodyPr lIns="0" tIns="0" rIns="0" bIns="0" rtlCol="0" anchor="t">
            <a:spAutoFit/>
          </a:bodyPr>
          <a:lstStyle/>
          <a:p>
            <a:pPr>
              <a:lnSpc>
                <a:spcPts val="3920"/>
              </a:lnSpc>
            </a:pPr>
            <a:r>
              <a:rPr lang="en-US" sz="2800" spc="224">
                <a:solidFill>
                  <a:srgbClr val="6D6950"/>
                </a:solidFill>
                <a:latin typeface="Glacial Indifference"/>
              </a:rPr>
              <a:t>-Area of Expansion</a:t>
            </a:r>
          </a:p>
        </p:txBody>
      </p:sp>
      <p:sp>
        <p:nvSpPr>
          <p:cNvPr id="14" name="TextBox 14"/>
          <p:cNvSpPr txBox="1"/>
          <p:nvPr/>
        </p:nvSpPr>
        <p:spPr>
          <a:xfrm>
            <a:off x="12760375" y="5489123"/>
            <a:ext cx="3674059" cy="481330"/>
          </a:xfrm>
          <a:prstGeom prst="rect">
            <a:avLst/>
          </a:prstGeom>
        </p:spPr>
        <p:txBody>
          <a:bodyPr lIns="0" tIns="0" rIns="0" bIns="0" rtlCol="0" anchor="t">
            <a:spAutoFit/>
          </a:bodyPr>
          <a:lstStyle/>
          <a:p>
            <a:pPr>
              <a:lnSpc>
                <a:spcPts val="3920"/>
              </a:lnSpc>
            </a:pPr>
            <a:r>
              <a:rPr lang="en-US" sz="2800" spc="224" dirty="0">
                <a:solidFill>
                  <a:srgbClr val="6D6950"/>
                </a:solidFill>
                <a:latin typeface="Glacial Indifference"/>
              </a:rPr>
              <a:t>-Learning Outcome</a:t>
            </a:r>
          </a:p>
        </p:txBody>
      </p:sp>
      <p:sp>
        <p:nvSpPr>
          <p:cNvPr id="16" name="TextBox 16"/>
          <p:cNvSpPr txBox="1"/>
          <p:nvPr/>
        </p:nvSpPr>
        <p:spPr>
          <a:xfrm>
            <a:off x="12767632" y="6427714"/>
            <a:ext cx="3674059" cy="481330"/>
          </a:xfrm>
          <a:prstGeom prst="rect">
            <a:avLst/>
          </a:prstGeom>
        </p:spPr>
        <p:txBody>
          <a:bodyPr lIns="0" tIns="0" rIns="0" bIns="0" rtlCol="0" anchor="t">
            <a:spAutoFit/>
          </a:bodyPr>
          <a:lstStyle/>
          <a:p>
            <a:pPr>
              <a:lnSpc>
                <a:spcPts val="3920"/>
              </a:lnSpc>
            </a:pPr>
            <a:r>
              <a:rPr lang="en-US" sz="2800" spc="224" dirty="0">
                <a:solidFill>
                  <a:srgbClr val="6D6950"/>
                </a:solidFill>
                <a:latin typeface="Glacial Indifference"/>
              </a:rPr>
              <a:t>-References</a:t>
            </a:r>
          </a:p>
        </p:txBody>
      </p:sp>
      <p:sp>
        <p:nvSpPr>
          <p:cNvPr id="17" name="TextBox 17"/>
          <p:cNvSpPr txBox="1"/>
          <p:nvPr/>
        </p:nvSpPr>
        <p:spPr>
          <a:xfrm>
            <a:off x="717695" y="2219466"/>
            <a:ext cx="8209536" cy="1295400"/>
          </a:xfrm>
          <a:prstGeom prst="rect">
            <a:avLst/>
          </a:prstGeom>
        </p:spPr>
        <p:txBody>
          <a:bodyPr lIns="0" tIns="0" rIns="0" bIns="0" rtlCol="0" anchor="t">
            <a:spAutoFit/>
          </a:bodyPr>
          <a:lstStyle/>
          <a:p>
            <a:pPr>
              <a:lnSpc>
                <a:spcPts val="8400"/>
              </a:lnSpc>
            </a:pPr>
            <a:r>
              <a:rPr lang="en-US" sz="10500">
                <a:solidFill>
                  <a:srgbClr val="414224"/>
                </a:solidFill>
                <a:latin typeface="Alta"/>
              </a:rPr>
              <a:t>WE COVER?</a:t>
            </a:r>
          </a:p>
        </p:txBody>
      </p:sp>
      <p:sp>
        <p:nvSpPr>
          <p:cNvPr id="18" name="TextBox 18"/>
          <p:cNvSpPr txBox="1"/>
          <p:nvPr/>
        </p:nvSpPr>
        <p:spPr>
          <a:xfrm>
            <a:off x="934464" y="1125219"/>
            <a:ext cx="8209536" cy="537845"/>
          </a:xfrm>
          <a:prstGeom prst="rect">
            <a:avLst/>
          </a:prstGeom>
        </p:spPr>
        <p:txBody>
          <a:bodyPr lIns="0" tIns="0" rIns="0" bIns="0" rtlCol="0" anchor="t">
            <a:spAutoFit/>
          </a:bodyPr>
          <a:lstStyle/>
          <a:p>
            <a:pPr>
              <a:lnSpc>
                <a:spcPts val="4480"/>
              </a:lnSpc>
            </a:pPr>
            <a:r>
              <a:rPr lang="en-US" sz="3200" spc="960">
                <a:solidFill>
                  <a:srgbClr val="414224"/>
                </a:solidFill>
                <a:latin typeface="Glacial Indifference"/>
              </a:rPr>
              <a:t>WHAT WILL</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2647" t="25233" b="20005"/>
          <a:stretch>
            <a:fillRect/>
          </a:stretch>
        </p:blipFill>
        <p:spPr>
          <a:xfrm>
            <a:off x="0" y="0"/>
            <a:ext cx="18288000" cy="10287000"/>
          </a:xfrm>
          <a:prstGeom prst="rect">
            <a:avLst/>
          </a:prstGeom>
        </p:spPr>
      </p:pic>
      <p:sp>
        <p:nvSpPr>
          <p:cNvPr id="3" name="AutoShape 3"/>
          <p:cNvSpPr/>
          <p:nvPr/>
        </p:nvSpPr>
        <p:spPr>
          <a:xfrm rot="895">
            <a:off x="-7" y="4219014"/>
            <a:ext cx="18288002" cy="0"/>
          </a:xfrm>
          <a:prstGeom prst="line">
            <a:avLst/>
          </a:prstGeom>
          <a:ln w="9525" cap="flat">
            <a:solidFill>
              <a:srgbClr val="D6B39D"/>
            </a:solidFill>
            <a:prstDash val="solid"/>
            <a:headEnd type="none" w="sm" len="sm"/>
            <a:tailEnd type="none" w="sm" len="sm"/>
          </a:ln>
        </p:spPr>
      </p:sp>
      <p:sp>
        <p:nvSpPr>
          <p:cNvPr id="4" name="AutoShape 4"/>
          <p:cNvSpPr/>
          <p:nvPr/>
        </p:nvSpPr>
        <p:spPr>
          <a:xfrm>
            <a:off x="12428123" y="7967578"/>
            <a:ext cx="5859877" cy="0"/>
          </a:xfrm>
          <a:prstGeom prst="line">
            <a:avLst/>
          </a:prstGeom>
          <a:ln w="9525" cap="flat">
            <a:solidFill>
              <a:srgbClr val="D6B39D"/>
            </a:solidFill>
            <a:prstDash val="solid"/>
            <a:headEnd type="none" w="sm" len="sm"/>
            <a:tailEnd type="none" w="sm" len="sm"/>
          </a:ln>
        </p:spPr>
      </p:sp>
      <p:sp>
        <p:nvSpPr>
          <p:cNvPr id="5" name="AutoShape 5"/>
          <p:cNvSpPr/>
          <p:nvPr/>
        </p:nvSpPr>
        <p:spPr>
          <a:xfrm rot="-5400000">
            <a:off x="7270334" y="5138738"/>
            <a:ext cx="10287000" cy="0"/>
          </a:xfrm>
          <a:prstGeom prst="line">
            <a:avLst/>
          </a:prstGeom>
          <a:ln w="9525" cap="flat">
            <a:solidFill>
              <a:srgbClr val="D6B39D"/>
            </a:solidFill>
            <a:prstDash val="solid"/>
            <a:headEnd type="none" w="sm" len="sm"/>
            <a:tailEnd type="none" w="sm" len="sm"/>
          </a:ln>
        </p:spPr>
      </p:sp>
      <p:grpSp>
        <p:nvGrpSpPr>
          <p:cNvPr id="6" name="Group 6"/>
          <p:cNvGrpSpPr/>
          <p:nvPr/>
        </p:nvGrpSpPr>
        <p:grpSpPr>
          <a:xfrm>
            <a:off x="2337780" y="2547817"/>
            <a:ext cx="13020281" cy="5885146"/>
            <a:chOff x="0" y="0"/>
            <a:chExt cx="3429210" cy="1549997"/>
          </a:xfrm>
        </p:grpSpPr>
        <p:sp>
          <p:nvSpPr>
            <p:cNvPr id="7" name="Freeform 7"/>
            <p:cNvSpPr/>
            <p:nvPr/>
          </p:nvSpPr>
          <p:spPr>
            <a:xfrm>
              <a:off x="0" y="0"/>
              <a:ext cx="3429210" cy="1549997"/>
            </a:xfrm>
            <a:custGeom>
              <a:avLst/>
              <a:gdLst/>
              <a:ahLst/>
              <a:cxnLst/>
              <a:rect l="l" t="t" r="r" b="b"/>
              <a:pathLst>
                <a:path w="3429210" h="1549997">
                  <a:moveTo>
                    <a:pt x="30325" y="0"/>
                  </a:moveTo>
                  <a:lnTo>
                    <a:pt x="3398885" y="0"/>
                  </a:lnTo>
                  <a:cubicBezTo>
                    <a:pt x="3415633" y="0"/>
                    <a:pt x="3429210" y="13577"/>
                    <a:pt x="3429210" y="30325"/>
                  </a:cubicBezTo>
                  <a:lnTo>
                    <a:pt x="3429210" y="1519673"/>
                  </a:lnTo>
                  <a:cubicBezTo>
                    <a:pt x="3429210" y="1536420"/>
                    <a:pt x="3415633" y="1549997"/>
                    <a:pt x="3398885" y="1549997"/>
                  </a:cubicBezTo>
                  <a:lnTo>
                    <a:pt x="30325" y="1549997"/>
                  </a:lnTo>
                  <a:cubicBezTo>
                    <a:pt x="13577" y="1549997"/>
                    <a:pt x="0" y="1536420"/>
                    <a:pt x="0" y="1519673"/>
                  </a:cubicBezTo>
                  <a:lnTo>
                    <a:pt x="0" y="30325"/>
                  </a:lnTo>
                  <a:cubicBezTo>
                    <a:pt x="0" y="13577"/>
                    <a:pt x="13577" y="0"/>
                    <a:pt x="30325" y="0"/>
                  </a:cubicBezTo>
                  <a:close/>
                </a:path>
              </a:pathLst>
            </a:custGeom>
            <a:solidFill>
              <a:srgbClr val="A46746">
                <a:alpha val="72941"/>
              </a:srgbClr>
            </a:solidFill>
          </p:spPr>
        </p:sp>
        <p:sp>
          <p:nvSpPr>
            <p:cNvPr id="8" name="TextBox 8"/>
            <p:cNvSpPr txBox="1"/>
            <p:nvPr/>
          </p:nvSpPr>
          <p:spPr>
            <a:xfrm>
              <a:off x="0" y="-57150"/>
              <a:ext cx="812800" cy="869950"/>
            </a:xfrm>
            <a:prstGeom prst="rect">
              <a:avLst/>
            </a:prstGeom>
          </p:spPr>
          <p:txBody>
            <a:bodyPr lIns="50800" tIns="50800" rIns="50800" bIns="50800" rtlCol="0" anchor="ctr"/>
            <a:lstStyle/>
            <a:p>
              <a:pPr algn="ctr">
                <a:lnSpc>
                  <a:spcPts val="2800"/>
                </a:lnSpc>
              </a:pPr>
              <a:endParaRPr/>
            </a:p>
          </p:txBody>
        </p:sp>
      </p:grpSp>
      <p:sp>
        <p:nvSpPr>
          <p:cNvPr id="9" name="TextBox 9"/>
          <p:cNvSpPr txBox="1"/>
          <p:nvPr/>
        </p:nvSpPr>
        <p:spPr>
          <a:xfrm>
            <a:off x="3958634" y="5423715"/>
            <a:ext cx="10370722" cy="1616711"/>
          </a:xfrm>
          <a:prstGeom prst="rect">
            <a:avLst/>
          </a:prstGeom>
        </p:spPr>
        <p:txBody>
          <a:bodyPr lIns="0" tIns="0" rIns="0" bIns="0" rtlCol="0" anchor="t">
            <a:spAutoFit/>
          </a:bodyPr>
          <a:lstStyle/>
          <a:p>
            <a:pPr algn="ctr">
              <a:lnSpc>
                <a:spcPts val="4339"/>
              </a:lnSpc>
            </a:pPr>
            <a:r>
              <a:rPr lang="en-US" sz="3099" spc="154">
                <a:solidFill>
                  <a:srgbClr val="FFFFFF"/>
                </a:solidFill>
                <a:latin typeface="Glacial Indifference"/>
              </a:rPr>
              <a:t>Personalized reminder to help you to balance your physical , mental energy based on your day schedule and stress.</a:t>
            </a:r>
          </a:p>
        </p:txBody>
      </p:sp>
      <p:sp>
        <p:nvSpPr>
          <p:cNvPr id="10" name="TextBox 10"/>
          <p:cNvSpPr txBox="1"/>
          <p:nvPr/>
        </p:nvSpPr>
        <p:spPr>
          <a:xfrm>
            <a:off x="4404364" y="3484057"/>
            <a:ext cx="8887114" cy="923963"/>
          </a:xfrm>
          <a:prstGeom prst="rect">
            <a:avLst/>
          </a:prstGeom>
        </p:spPr>
        <p:txBody>
          <a:bodyPr lIns="0" tIns="0" rIns="0" bIns="0" rtlCol="0" anchor="t">
            <a:spAutoFit/>
          </a:bodyPr>
          <a:lstStyle/>
          <a:p>
            <a:pPr algn="ctr">
              <a:lnSpc>
                <a:spcPts val="6000"/>
              </a:lnSpc>
            </a:pPr>
            <a:r>
              <a:rPr lang="en-US" sz="7500">
                <a:solidFill>
                  <a:srgbClr val="FFFFFF"/>
                </a:solidFill>
                <a:latin typeface="Alta"/>
              </a:rPr>
              <a:t>PROBLEM STATEMENT</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DCDFDC"/>
        </a:solidFill>
        <a:effectLst/>
      </p:bgPr>
    </p:bg>
    <p:spTree>
      <p:nvGrpSpPr>
        <p:cNvPr id="1" name=""/>
        <p:cNvGrpSpPr/>
        <p:nvPr/>
      </p:nvGrpSpPr>
      <p:grpSpPr>
        <a:xfrm>
          <a:off x="0" y="0"/>
          <a:ext cx="0" cy="0"/>
          <a:chOff x="0" y="0"/>
          <a:chExt cx="0" cy="0"/>
        </a:xfrm>
      </p:grpSpPr>
      <p:sp>
        <p:nvSpPr>
          <p:cNvPr id="2" name="AutoShape 2"/>
          <p:cNvSpPr/>
          <p:nvPr/>
        </p:nvSpPr>
        <p:spPr>
          <a:xfrm rot="-10800000">
            <a:off x="8115300" y="1736725"/>
            <a:ext cx="10350792" cy="0"/>
          </a:xfrm>
          <a:prstGeom prst="line">
            <a:avLst/>
          </a:prstGeom>
          <a:ln w="9525" cap="flat">
            <a:solidFill>
              <a:srgbClr val="ABB8AB"/>
            </a:solidFill>
            <a:prstDash val="solid"/>
            <a:headEnd type="none" w="sm" len="sm"/>
            <a:tailEnd type="none" w="sm" len="sm"/>
          </a:ln>
        </p:spPr>
      </p:sp>
      <p:sp>
        <p:nvSpPr>
          <p:cNvPr id="3" name="AutoShape 3"/>
          <p:cNvSpPr/>
          <p:nvPr/>
        </p:nvSpPr>
        <p:spPr>
          <a:xfrm rot="-10800000">
            <a:off x="8120062" y="7153288"/>
            <a:ext cx="10167938" cy="0"/>
          </a:xfrm>
          <a:prstGeom prst="line">
            <a:avLst/>
          </a:prstGeom>
          <a:ln w="9525" cap="flat">
            <a:solidFill>
              <a:srgbClr val="ABB8AB"/>
            </a:solidFill>
            <a:prstDash val="solid"/>
            <a:headEnd type="none" w="sm" len="sm"/>
            <a:tailEnd type="none" w="sm" len="sm"/>
          </a:ln>
        </p:spPr>
      </p:sp>
      <p:sp>
        <p:nvSpPr>
          <p:cNvPr id="4" name="AutoShape 4"/>
          <p:cNvSpPr/>
          <p:nvPr/>
        </p:nvSpPr>
        <p:spPr>
          <a:xfrm rot="5400000">
            <a:off x="2962275" y="5138738"/>
            <a:ext cx="10287000" cy="0"/>
          </a:xfrm>
          <a:prstGeom prst="line">
            <a:avLst/>
          </a:prstGeom>
          <a:ln w="9525" cap="flat">
            <a:solidFill>
              <a:srgbClr val="ABB8AB"/>
            </a:solidFill>
            <a:prstDash val="solid"/>
            <a:headEnd type="none" w="sm" len="sm"/>
            <a:tailEnd type="none" w="sm" len="sm"/>
          </a:ln>
        </p:spPr>
      </p:sp>
      <p:pic>
        <p:nvPicPr>
          <p:cNvPr id="5" name="Picture 5"/>
          <p:cNvPicPr>
            <a:picLocks noChangeAspect="1"/>
          </p:cNvPicPr>
          <p:nvPr/>
        </p:nvPicPr>
        <p:blipFill>
          <a:blip r:embed="rId2"/>
          <a:srcRect t="2140" b="2140"/>
          <a:stretch>
            <a:fillRect/>
          </a:stretch>
        </p:blipFill>
        <p:spPr>
          <a:xfrm>
            <a:off x="183730" y="68307"/>
            <a:ext cx="7936333" cy="10150387"/>
          </a:xfrm>
          <a:prstGeom prst="rect">
            <a:avLst/>
          </a:prstGeom>
        </p:spPr>
      </p:pic>
      <p:sp>
        <p:nvSpPr>
          <p:cNvPr id="6" name="TextBox 6"/>
          <p:cNvSpPr txBox="1"/>
          <p:nvPr/>
        </p:nvSpPr>
        <p:spPr>
          <a:xfrm>
            <a:off x="9885628" y="431888"/>
            <a:ext cx="6056320" cy="1254331"/>
          </a:xfrm>
          <a:prstGeom prst="rect">
            <a:avLst/>
          </a:prstGeom>
        </p:spPr>
        <p:txBody>
          <a:bodyPr lIns="0" tIns="0" rIns="0" bIns="0" rtlCol="0" anchor="t">
            <a:spAutoFit/>
          </a:bodyPr>
          <a:lstStyle/>
          <a:p>
            <a:pPr>
              <a:lnSpc>
                <a:spcPts val="8134"/>
              </a:lnSpc>
            </a:pPr>
            <a:r>
              <a:rPr lang="en-US" sz="10168">
                <a:solidFill>
                  <a:srgbClr val="304547"/>
                </a:solidFill>
                <a:latin typeface="Alta"/>
              </a:rPr>
              <a:t>APPROACH</a:t>
            </a:r>
          </a:p>
        </p:txBody>
      </p:sp>
      <p:sp>
        <p:nvSpPr>
          <p:cNvPr id="7" name="TextBox 7"/>
          <p:cNvSpPr txBox="1"/>
          <p:nvPr/>
        </p:nvSpPr>
        <p:spPr>
          <a:xfrm>
            <a:off x="8362849" y="1727200"/>
            <a:ext cx="9925151" cy="11981374"/>
          </a:xfrm>
          <a:prstGeom prst="rect">
            <a:avLst/>
          </a:prstGeom>
        </p:spPr>
        <p:txBody>
          <a:bodyPr lIns="0" tIns="0" rIns="0" bIns="0" rtlCol="0" anchor="t">
            <a:spAutoFit/>
          </a:bodyPr>
          <a:lstStyle/>
          <a:p>
            <a:pPr algn="ctr">
              <a:lnSpc>
                <a:spcPts val="4759"/>
              </a:lnSpc>
            </a:pPr>
            <a:endParaRPr/>
          </a:p>
          <a:p>
            <a:pPr marL="734059" lvl="1" indent="-367030">
              <a:lnSpc>
                <a:spcPts val="4759"/>
              </a:lnSpc>
              <a:buFont typeface="Arial"/>
              <a:buChar char="•"/>
            </a:pPr>
            <a:r>
              <a:rPr lang="en-US" sz="3399">
                <a:solidFill>
                  <a:srgbClr val="304547"/>
                </a:solidFill>
                <a:latin typeface="Canva Sans"/>
              </a:rPr>
              <a:t>To create a user friendly website that would help to monitor the screen time.</a:t>
            </a:r>
          </a:p>
          <a:p>
            <a:pPr marL="734059" lvl="1" indent="-367030">
              <a:lnSpc>
                <a:spcPts val="4759"/>
              </a:lnSpc>
              <a:buFont typeface="Arial"/>
              <a:buChar char="•"/>
            </a:pPr>
            <a:r>
              <a:rPr lang="en-US" sz="3399">
                <a:solidFill>
                  <a:srgbClr val="304547"/>
                </a:solidFill>
                <a:latin typeface="Canva Sans"/>
              </a:rPr>
              <a:t>Get personalized reminders for mental and physical health.</a:t>
            </a:r>
          </a:p>
          <a:p>
            <a:pPr marL="734059" lvl="1" indent="-367030">
              <a:lnSpc>
                <a:spcPts val="4759"/>
              </a:lnSpc>
              <a:buFont typeface="Arial"/>
              <a:buChar char="•"/>
            </a:pPr>
            <a:r>
              <a:rPr lang="en-US" sz="3399">
                <a:solidFill>
                  <a:srgbClr val="304547"/>
                </a:solidFill>
                <a:latin typeface="Canva Sans"/>
              </a:rPr>
              <a:t>To detect real time human sentiment and recommend the activities accordingly.</a:t>
            </a:r>
          </a:p>
          <a:p>
            <a:pPr marL="734059" lvl="1" indent="-367030">
              <a:lnSpc>
                <a:spcPts val="4759"/>
              </a:lnSpc>
              <a:buFont typeface="Arial"/>
              <a:buChar char="•"/>
            </a:pPr>
            <a:r>
              <a:rPr lang="en-US" sz="3399">
                <a:solidFill>
                  <a:srgbClr val="304547"/>
                </a:solidFill>
                <a:latin typeface="Canva Sans"/>
              </a:rPr>
              <a:t>To provide work life balance for professionals in various ways like reminders, sentiment detection, screen time detection, etc.</a:t>
            </a:r>
          </a:p>
          <a:p>
            <a:pPr algn="ctr">
              <a:lnSpc>
                <a:spcPts val="4759"/>
              </a:lnSpc>
            </a:pPr>
            <a:endParaRPr lang="en-US" sz="3399">
              <a:solidFill>
                <a:srgbClr val="304547"/>
              </a:solidFill>
              <a:latin typeface="Canva Sans"/>
            </a:endParaRPr>
          </a:p>
          <a:p>
            <a:pPr algn="ctr">
              <a:lnSpc>
                <a:spcPts val="4759"/>
              </a:lnSpc>
            </a:pPr>
            <a:endParaRPr lang="en-US" sz="3399">
              <a:solidFill>
                <a:srgbClr val="304547"/>
              </a:solidFill>
              <a:latin typeface="Canva Sans"/>
            </a:endParaRPr>
          </a:p>
          <a:p>
            <a:pPr algn="ctr">
              <a:lnSpc>
                <a:spcPts val="4759"/>
              </a:lnSpc>
            </a:pPr>
            <a:endParaRPr lang="en-US" sz="3399">
              <a:solidFill>
                <a:srgbClr val="304547"/>
              </a:solidFill>
              <a:latin typeface="Canva Sans"/>
            </a:endParaRPr>
          </a:p>
          <a:p>
            <a:pPr algn="ctr">
              <a:lnSpc>
                <a:spcPts val="4759"/>
              </a:lnSpc>
            </a:pPr>
            <a:endParaRPr lang="en-US" sz="3399">
              <a:solidFill>
                <a:srgbClr val="304547"/>
              </a:solidFill>
              <a:latin typeface="Canva Sans"/>
            </a:endParaRPr>
          </a:p>
          <a:p>
            <a:pPr algn="ctr">
              <a:lnSpc>
                <a:spcPts val="4759"/>
              </a:lnSpc>
            </a:pPr>
            <a:endParaRPr lang="en-US" sz="3399">
              <a:solidFill>
                <a:srgbClr val="304547"/>
              </a:solidFill>
              <a:latin typeface="Canva Sans"/>
            </a:endParaRPr>
          </a:p>
          <a:p>
            <a:pPr algn="ctr">
              <a:lnSpc>
                <a:spcPts val="4759"/>
              </a:lnSpc>
            </a:pPr>
            <a:endParaRPr lang="en-US" sz="3399">
              <a:solidFill>
                <a:srgbClr val="304547"/>
              </a:solidFill>
              <a:latin typeface="Canva Sans"/>
            </a:endParaRPr>
          </a:p>
          <a:p>
            <a:pPr algn="ctr">
              <a:lnSpc>
                <a:spcPts val="4759"/>
              </a:lnSpc>
            </a:pPr>
            <a:endParaRPr lang="en-US" sz="3399">
              <a:solidFill>
                <a:srgbClr val="304547"/>
              </a:solidFill>
              <a:latin typeface="Canva Sans"/>
            </a:endParaRPr>
          </a:p>
          <a:p>
            <a:pPr algn="ctr">
              <a:lnSpc>
                <a:spcPts val="4759"/>
              </a:lnSpc>
            </a:pPr>
            <a:endParaRPr lang="en-US" sz="3399">
              <a:solidFill>
                <a:srgbClr val="304547"/>
              </a:solidFill>
              <a:latin typeface="Canva Sans"/>
            </a:endParaRPr>
          </a:p>
          <a:p>
            <a:pPr algn="ctr">
              <a:lnSpc>
                <a:spcPts val="4759"/>
              </a:lnSpc>
            </a:pPr>
            <a:endParaRPr lang="en-US" sz="3399">
              <a:solidFill>
                <a:srgbClr val="304547"/>
              </a:solidFill>
              <a:latin typeface="Canva San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C9D2C0"/>
        </a:solidFill>
        <a:effectLst/>
      </p:bgPr>
    </p:bg>
    <p:spTree>
      <p:nvGrpSpPr>
        <p:cNvPr id="1" name=""/>
        <p:cNvGrpSpPr/>
        <p:nvPr/>
      </p:nvGrpSpPr>
      <p:grpSpPr>
        <a:xfrm>
          <a:off x="0" y="0"/>
          <a:ext cx="0" cy="0"/>
          <a:chOff x="0" y="0"/>
          <a:chExt cx="0" cy="0"/>
        </a:xfrm>
      </p:grpSpPr>
      <p:sp>
        <p:nvSpPr>
          <p:cNvPr id="2" name="AutoShape 2"/>
          <p:cNvSpPr/>
          <p:nvPr/>
        </p:nvSpPr>
        <p:spPr>
          <a:xfrm rot="-5400000">
            <a:off x="6246427" y="5138737"/>
            <a:ext cx="10287000" cy="0"/>
          </a:xfrm>
          <a:prstGeom prst="line">
            <a:avLst/>
          </a:prstGeom>
          <a:ln w="9525" cap="flat">
            <a:solidFill>
              <a:srgbClr val="87836B"/>
            </a:solidFill>
            <a:prstDash val="solid"/>
            <a:headEnd type="none" w="sm" len="sm"/>
            <a:tailEnd type="none" w="sm" len="sm"/>
          </a:ln>
        </p:spPr>
      </p:sp>
      <p:sp>
        <p:nvSpPr>
          <p:cNvPr id="3" name="AutoShape 3"/>
          <p:cNvSpPr/>
          <p:nvPr/>
        </p:nvSpPr>
        <p:spPr>
          <a:xfrm rot="-10800000">
            <a:off x="0" y="7981866"/>
            <a:ext cx="11380402" cy="0"/>
          </a:xfrm>
          <a:prstGeom prst="line">
            <a:avLst/>
          </a:prstGeom>
          <a:ln w="9525" cap="flat">
            <a:solidFill>
              <a:srgbClr val="87836B"/>
            </a:solidFill>
            <a:prstDash val="solid"/>
            <a:headEnd type="none" w="sm" len="sm"/>
            <a:tailEnd type="none" w="sm" len="sm"/>
          </a:ln>
        </p:spPr>
      </p:sp>
      <p:sp>
        <p:nvSpPr>
          <p:cNvPr id="4" name="AutoShape 4"/>
          <p:cNvSpPr/>
          <p:nvPr/>
        </p:nvSpPr>
        <p:spPr>
          <a:xfrm rot="-10800000">
            <a:off x="19050" y="4646871"/>
            <a:ext cx="11380402" cy="0"/>
          </a:xfrm>
          <a:prstGeom prst="line">
            <a:avLst/>
          </a:prstGeom>
          <a:ln w="9525" cap="flat">
            <a:solidFill>
              <a:srgbClr val="87836B"/>
            </a:solidFill>
            <a:prstDash val="solid"/>
            <a:headEnd type="none" w="sm" len="sm"/>
            <a:tailEnd type="none" w="sm" len="sm"/>
          </a:ln>
        </p:spPr>
      </p:sp>
      <p:sp>
        <p:nvSpPr>
          <p:cNvPr id="5" name="AutoShape 5"/>
          <p:cNvSpPr/>
          <p:nvPr/>
        </p:nvSpPr>
        <p:spPr>
          <a:xfrm rot="-10800000">
            <a:off x="19050" y="5342539"/>
            <a:ext cx="11380402" cy="0"/>
          </a:xfrm>
          <a:prstGeom prst="line">
            <a:avLst/>
          </a:prstGeom>
          <a:ln w="9525" cap="flat">
            <a:solidFill>
              <a:srgbClr val="87836B"/>
            </a:solidFill>
            <a:prstDash val="solid"/>
            <a:headEnd type="none" w="sm" len="sm"/>
            <a:tailEnd type="none" w="sm" len="sm"/>
          </a:ln>
        </p:spPr>
      </p:sp>
      <p:sp>
        <p:nvSpPr>
          <p:cNvPr id="6" name="AutoShape 6"/>
          <p:cNvSpPr/>
          <p:nvPr/>
        </p:nvSpPr>
        <p:spPr>
          <a:xfrm rot="-10800000">
            <a:off x="0" y="6222314"/>
            <a:ext cx="11380402" cy="0"/>
          </a:xfrm>
          <a:prstGeom prst="line">
            <a:avLst/>
          </a:prstGeom>
          <a:ln w="9525" cap="flat">
            <a:solidFill>
              <a:srgbClr val="87836B"/>
            </a:solidFill>
            <a:prstDash val="solid"/>
            <a:headEnd type="none" w="sm" len="sm"/>
            <a:tailEnd type="none" w="sm" len="sm"/>
          </a:ln>
        </p:spPr>
      </p:sp>
      <p:sp>
        <p:nvSpPr>
          <p:cNvPr id="7" name="AutoShape 7"/>
          <p:cNvSpPr/>
          <p:nvPr/>
        </p:nvSpPr>
        <p:spPr>
          <a:xfrm rot="-10800000">
            <a:off x="-4762" y="7102090"/>
            <a:ext cx="18292762" cy="0"/>
          </a:xfrm>
          <a:prstGeom prst="line">
            <a:avLst/>
          </a:prstGeom>
          <a:ln w="9525" cap="flat">
            <a:solidFill>
              <a:srgbClr val="87836B"/>
            </a:solidFill>
            <a:prstDash val="solid"/>
            <a:headEnd type="none" w="sm" len="sm"/>
            <a:tailEnd type="none" w="sm" len="sm"/>
          </a:ln>
        </p:spPr>
      </p:sp>
      <p:sp>
        <p:nvSpPr>
          <p:cNvPr id="8" name="AutoShape 8"/>
          <p:cNvSpPr/>
          <p:nvPr/>
        </p:nvSpPr>
        <p:spPr>
          <a:xfrm rot="-10800000">
            <a:off x="0" y="3770064"/>
            <a:ext cx="11380402" cy="0"/>
          </a:xfrm>
          <a:prstGeom prst="line">
            <a:avLst/>
          </a:prstGeom>
          <a:ln w="9525" cap="flat">
            <a:solidFill>
              <a:srgbClr val="87836B"/>
            </a:solidFill>
            <a:prstDash val="solid"/>
            <a:headEnd type="none" w="sm" len="sm"/>
            <a:tailEnd type="none" w="sm" len="sm"/>
          </a:ln>
        </p:spPr>
      </p:sp>
      <p:pic>
        <p:nvPicPr>
          <p:cNvPr id="9" name="Picture 9"/>
          <p:cNvPicPr>
            <a:picLocks noChangeAspect="1"/>
          </p:cNvPicPr>
          <p:nvPr/>
        </p:nvPicPr>
        <p:blipFill>
          <a:blip r:embed="rId2"/>
          <a:srcRect/>
          <a:stretch>
            <a:fillRect/>
          </a:stretch>
        </p:blipFill>
        <p:spPr>
          <a:xfrm>
            <a:off x="12247177" y="366297"/>
            <a:ext cx="5374353" cy="9554405"/>
          </a:xfrm>
          <a:prstGeom prst="rect">
            <a:avLst/>
          </a:prstGeom>
        </p:spPr>
      </p:pic>
      <p:sp>
        <p:nvSpPr>
          <p:cNvPr id="10" name="TextBox 10"/>
          <p:cNvSpPr txBox="1"/>
          <p:nvPr/>
        </p:nvSpPr>
        <p:spPr>
          <a:xfrm>
            <a:off x="2302504" y="4249171"/>
            <a:ext cx="8079053" cy="328296"/>
          </a:xfrm>
          <a:prstGeom prst="rect">
            <a:avLst/>
          </a:prstGeom>
        </p:spPr>
        <p:txBody>
          <a:bodyPr lIns="0" tIns="0" rIns="0" bIns="0" rtlCol="0" anchor="t">
            <a:spAutoFit/>
          </a:bodyPr>
          <a:lstStyle/>
          <a:p>
            <a:pPr>
              <a:lnSpc>
                <a:spcPts val="2320"/>
              </a:lnSpc>
            </a:pPr>
            <a:r>
              <a:rPr lang="en-US" sz="2900" spc="290">
                <a:solidFill>
                  <a:srgbClr val="6D6950"/>
                </a:solidFill>
                <a:latin typeface="Glacial Indifference Bold"/>
              </a:rPr>
              <a:t>Emotion Recognition</a:t>
            </a:r>
          </a:p>
        </p:txBody>
      </p:sp>
      <p:sp>
        <p:nvSpPr>
          <p:cNvPr id="11" name="TextBox 11"/>
          <p:cNvSpPr txBox="1"/>
          <p:nvPr/>
        </p:nvSpPr>
        <p:spPr>
          <a:xfrm>
            <a:off x="2302504" y="5730370"/>
            <a:ext cx="8079053" cy="328296"/>
          </a:xfrm>
          <a:prstGeom prst="rect">
            <a:avLst/>
          </a:prstGeom>
        </p:spPr>
        <p:txBody>
          <a:bodyPr lIns="0" tIns="0" rIns="0" bIns="0" rtlCol="0" anchor="t">
            <a:spAutoFit/>
          </a:bodyPr>
          <a:lstStyle/>
          <a:p>
            <a:pPr>
              <a:lnSpc>
                <a:spcPts val="2320"/>
              </a:lnSpc>
            </a:pPr>
            <a:r>
              <a:rPr lang="en-US" sz="2900" spc="290">
                <a:solidFill>
                  <a:srgbClr val="6D6950"/>
                </a:solidFill>
                <a:latin typeface="Glacial Indifference Bold"/>
              </a:rPr>
              <a:t>Meditation Assistance</a:t>
            </a:r>
          </a:p>
        </p:txBody>
      </p:sp>
      <p:sp>
        <p:nvSpPr>
          <p:cNvPr id="12" name="TextBox 12"/>
          <p:cNvSpPr txBox="1"/>
          <p:nvPr/>
        </p:nvSpPr>
        <p:spPr>
          <a:xfrm>
            <a:off x="2302504" y="6607177"/>
            <a:ext cx="8079053" cy="328296"/>
          </a:xfrm>
          <a:prstGeom prst="rect">
            <a:avLst/>
          </a:prstGeom>
        </p:spPr>
        <p:txBody>
          <a:bodyPr lIns="0" tIns="0" rIns="0" bIns="0" rtlCol="0" anchor="t">
            <a:spAutoFit/>
          </a:bodyPr>
          <a:lstStyle/>
          <a:p>
            <a:pPr>
              <a:lnSpc>
                <a:spcPts val="2320"/>
              </a:lnSpc>
            </a:pPr>
            <a:r>
              <a:rPr lang="en-US" sz="2900" spc="290">
                <a:solidFill>
                  <a:srgbClr val="6D6950"/>
                </a:solidFill>
                <a:latin typeface="Glacial Indifference Bold"/>
              </a:rPr>
              <a:t>To Do List</a:t>
            </a:r>
          </a:p>
        </p:txBody>
      </p:sp>
      <p:sp>
        <p:nvSpPr>
          <p:cNvPr id="13" name="TextBox 13"/>
          <p:cNvSpPr txBox="1"/>
          <p:nvPr/>
        </p:nvSpPr>
        <p:spPr>
          <a:xfrm>
            <a:off x="2302504" y="7483985"/>
            <a:ext cx="8079053" cy="328296"/>
          </a:xfrm>
          <a:prstGeom prst="rect">
            <a:avLst/>
          </a:prstGeom>
        </p:spPr>
        <p:txBody>
          <a:bodyPr lIns="0" tIns="0" rIns="0" bIns="0" rtlCol="0" anchor="t">
            <a:spAutoFit/>
          </a:bodyPr>
          <a:lstStyle/>
          <a:p>
            <a:pPr>
              <a:lnSpc>
                <a:spcPts val="2320"/>
              </a:lnSpc>
            </a:pPr>
            <a:r>
              <a:rPr lang="en-US" sz="2900" spc="290">
                <a:solidFill>
                  <a:srgbClr val="6D6950"/>
                </a:solidFill>
                <a:latin typeface="Glacial Indifference Bold"/>
              </a:rPr>
              <a:t>Daily Schedule</a:t>
            </a:r>
          </a:p>
        </p:txBody>
      </p:sp>
      <p:sp>
        <p:nvSpPr>
          <p:cNvPr id="14" name="TextBox 14"/>
          <p:cNvSpPr txBox="1"/>
          <p:nvPr/>
        </p:nvSpPr>
        <p:spPr>
          <a:xfrm>
            <a:off x="1028700" y="4054863"/>
            <a:ext cx="764841" cy="449580"/>
          </a:xfrm>
          <a:prstGeom prst="rect">
            <a:avLst/>
          </a:prstGeom>
        </p:spPr>
        <p:txBody>
          <a:bodyPr lIns="0" tIns="0" rIns="0" bIns="0" rtlCol="0" anchor="t">
            <a:spAutoFit/>
          </a:bodyPr>
          <a:lstStyle/>
          <a:p>
            <a:pPr>
              <a:lnSpc>
                <a:spcPts val="2880"/>
              </a:lnSpc>
            </a:pPr>
            <a:r>
              <a:rPr lang="en-US" sz="3600">
                <a:solidFill>
                  <a:srgbClr val="6D6950"/>
                </a:solidFill>
                <a:latin typeface="Alta"/>
              </a:rPr>
              <a:t>01</a:t>
            </a:r>
          </a:p>
        </p:txBody>
      </p:sp>
      <p:sp>
        <p:nvSpPr>
          <p:cNvPr id="15" name="TextBox 15"/>
          <p:cNvSpPr txBox="1"/>
          <p:nvPr/>
        </p:nvSpPr>
        <p:spPr>
          <a:xfrm>
            <a:off x="1032822" y="4892959"/>
            <a:ext cx="764841" cy="449580"/>
          </a:xfrm>
          <a:prstGeom prst="rect">
            <a:avLst/>
          </a:prstGeom>
        </p:spPr>
        <p:txBody>
          <a:bodyPr lIns="0" tIns="0" rIns="0" bIns="0" rtlCol="0" anchor="t">
            <a:spAutoFit/>
          </a:bodyPr>
          <a:lstStyle/>
          <a:p>
            <a:pPr>
              <a:lnSpc>
                <a:spcPts val="2880"/>
              </a:lnSpc>
            </a:pPr>
            <a:r>
              <a:rPr lang="en-US" sz="3600">
                <a:solidFill>
                  <a:srgbClr val="6D6950"/>
                </a:solidFill>
                <a:latin typeface="Alta"/>
              </a:rPr>
              <a:t>02</a:t>
            </a:r>
          </a:p>
        </p:txBody>
      </p:sp>
      <p:sp>
        <p:nvSpPr>
          <p:cNvPr id="16" name="TextBox 16"/>
          <p:cNvSpPr txBox="1"/>
          <p:nvPr/>
        </p:nvSpPr>
        <p:spPr>
          <a:xfrm>
            <a:off x="1032822" y="5628454"/>
            <a:ext cx="760719" cy="449580"/>
          </a:xfrm>
          <a:prstGeom prst="rect">
            <a:avLst/>
          </a:prstGeom>
        </p:spPr>
        <p:txBody>
          <a:bodyPr lIns="0" tIns="0" rIns="0" bIns="0" rtlCol="0" anchor="t">
            <a:spAutoFit/>
          </a:bodyPr>
          <a:lstStyle/>
          <a:p>
            <a:pPr>
              <a:lnSpc>
                <a:spcPts val="2880"/>
              </a:lnSpc>
            </a:pPr>
            <a:r>
              <a:rPr lang="en-US" sz="3600">
                <a:solidFill>
                  <a:srgbClr val="6D6950"/>
                </a:solidFill>
                <a:latin typeface="Alta"/>
              </a:rPr>
              <a:t>03</a:t>
            </a:r>
          </a:p>
        </p:txBody>
      </p:sp>
      <p:sp>
        <p:nvSpPr>
          <p:cNvPr id="17" name="TextBox 17"/>
          <p:cNvSpPr txBox="1"/>
          <p:nvPr/>
        </p:nvSpPr>
        <p:spPr>
          <a:xfrm>
            <a:off x="1032822" y="6505261"/>
            <a:ext cx="760719" cy="449580"/>
          </a:xfrm>
          <a:prstGeom prst="rect">
            <a:avLst/>
          </a:prstGeom>
        </p:spPr>
        <p:txBody>
          <a:bodyPr lIns="0" tIns="0" rIns="0" bIns="0" rtlCol="0" anchor="t">
            <a:spAutoFit/>
          </a:bodyPr>
          <a:lstStyle/>
          <a:p>
            <a:pPr>
              <a:lnSpc>
                <a:spcPts val="2880"/>
              </a:lnSpc>
            </a:pPr>
            <a:r>
              <a:rPr lang="en-US" sz="3600">
                <a:solidFill>
                  <a:srgbClr val="6D6950"/>
                </a:solidFill>
                <a:latin typeface="Alta"/>
              </a:rPr>
              <a:t>04</a:t>
            </a:r>
          </a:p>
        </p:txBody>
      </p:sp>
      <p:sp>
        <p:nvSpPr>
          <p:cNvPr id="18" name="TextBox 18"/>
          <p:cNvSpPr txBox="1"/>
          <p:nvPr/>
        </p:nvSpPr>
        <p:spPr>
          <a:xfrm>
            <a:off x="1032822" y="7382068"/>
            <a:ext cx="760719" cy="449580"/>
          </a:xfrm>
          <a:prstGeom prst="rect">
            <a:avLst/>
          </a:prstGeom>
        </p:spPr>
        <p:txBody>
          <a:bodyPr lIns="0" tIns="0" rIns="0" bIns="0" rtlCol="0" anchor="t">
            <a:spAutoFit/>
          </a:bodyPr>
          <a:lstStyle/>
          <a:p>
            <a:pPr>
              <a:lnSpc>
                <a:spcPts val="2880"/>
              </a:lnSpc>
            </a:pPr>
            <a:r>
              <a:rPr lang="en-US" sz="3600">
                <a:solidFill>
                  <a:srgbClr val="6D6950"/>
                </a:solidFill>
                <a:latin typeface="Alta"/>
              </a:rPr>
              <a:t>05</a:t>
            </a:r>
          </a:p>
        </p:txBody>
      </p:sp>
      <p:sp>
        <p:nvSpPr>
          <p:cNvPr id="19" name="TextBox 19"/>
          <p:cNvSpPr txBox="1"/>
          <p:nvPr/>
        </p:nvSpPr>
        <p:spPr>
          <a:xfrm>
            <a:off x="2939083" y="1474152"/>
            <a:ext cx="5540336" cy="1052832"/>
          </a:xfrm>
          <a:prstGeom prst="rect">
            <a:avLst/>
          </a:prstGeom>
        </p:spPr>
        <p:txBody>
          <a:bodyPr lIns="0" tIns="0" rIns="0" bIns="0" rtlCol="0" anchor="t">
            <a:spAutoFit/>
          </a:bodyPr>
          <a:lstStyle/>
          <a:p>
            <a:pPr algn="ctr">
              <a:lnSpc>
                <a:spcPts val="8119"/>
              </a:lnSpc>
              <a:spcBef>
                <a:spcPct val="0"/>
              </a:spcBef>
            </a:pPr>
            <a:r>
              <a:rPr lang="en-US" sz="5799">
                <a:solidFill>
                  <a:srgbClr val="6D6950"/>
                </a:solidFill>
                <a:latin typeface="Alta"/>
              </a:rPr>
              <a:t>Solution design</a:t>
            </a:r>
          </a:p>
        </p:txBody>
      </p:sp>
      <p:sp>
        <p:nvSpPr>
          <p:cNvPr id="20" name="TextBox 20"/>
          <p:cNvSpPr txBox="1"/>
          <p:nvPr/>
        </p:nvSpPr>
        <p:spPr>
          <a:xfrm>
            <a:off x="2302504" y="4945954"/>
            <a:ext cx="8079053" cy="328296"/>
          </a:xfrm>
          <a:prstGeom prst="rect">
            <a:avLst/>
          </a:prstGeom>
        </p:spPr>
        <p:txBody>
          <a:bodyPr lIns="0" tIns="0" rIns="0" bIns="0" rtlCol="0" anchor="t">
            <a:spAutoFit/>
          </a:bodyPr>
          <a:lstStyle/>
          <a:p>
            <a:pPr>
              <a:lnSpc>
                <a:spcPts val="2320"/>
              </a:lnSpc>
            </a:pPr>
            <a:r>
              <a:rPr lang="en-US" sz="2900" spc="290">
                <a:solidFill>
                  <a:srgbClr val="6D6950"/>
                </a:solidFill>
                <a:latin typeface="Glacial Indifference Bold"/>
              </a:rPr>
              <a:t>Screen time tracker</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FEBE3"/>
        </a:solidFill>
        <a:effectLst/>
      </p:bgPr>
    </p:bg>
    <p:spTree>
      <p:nvGrpSpPr>
        <p:cNvPr id="1" name=""/>
        <p:cNvGrpSpPr/>
        <p:nvPr/>
      </p:nvGrpSpPr>
      <p:grpSpPr>
        <a:xfrm>
          <a:off x="0" y="0"/>
          <a:ext cx="0" cy="0"/>
          <a:chOff x="0" y="0"/>
          <a:chExt cx="0" cy="0"/>
        </a:xfrm>
      </p:grpSpPr>
      <p:sp>
        <p:nvSpPr>
          <p:cNvPr id="2" name="AutoShape 2"/>
          <p:cNvSpPr/>
          <p:nvPr/>
        </p:nvSpPr>
        <p:spPr>
          <a:xfrm rot="-5401591">
            <a:off x="1178322" y="5138738"/>
            <a:ext cx="10287001" cy="0"/>
          </a:xfrm>
          <a:prstGeom prst="line">
            <a:avLst/>
          </a:prstGeom>
          <a:ln w="9525" cap="flat">
            <a:solidFill>
              <a:srgbClr val="D6B39D"/>
            </a:solidFill>
            <a:prstDash val="solid"/>
            <a:headEnd type="none" w="sm" len="sm"/>
            <a:tailEnd type="none" w="sm" len="sm"/>
          </a:ln>
        </p:spPr>
      </p:sp>
      <p:sp>
        <p:nvSpPr>
          <p:cNvPr id="3" name="AutoShape 3"/>
          <p:cNvSpPr/>
          <p:nvPr/>
        </p:nvSpPr>
        <p:spPr>
          <a:xfrm rot="-10800000">
            <a:off x="6314679" y="3798057"/>
            <a:ext cx="11973321" cy="0"/>
          </a:xfrm>
          <a:prstGeom prst="line">
            <a:avLst/>
          </a:prstGeom>
          <a:ln w="9525" cap="flat">
            <a:solidFill>
              <a:srgbClr val="D6B39D"/>
            </a:solidFill>
            <a:prstDash val="solid"/>
            <a:headEnd type="none" w="sm" len="sm"/>
            <a:tailEnd type="none" w="sm" len="sm"/>
          </a:ln>
        </p:spPr>
      </p:sp>
      <p:grpSp>
        <p:nvGrpSpPr>
          <p:cNvPr id="4" name="Group 4"/>
          <p:cNvGrpSpPr>
            <a:grpSpLocks noChangeAspect="1"/>
          </p:cNvGrpSpPr>
          <p:nvPr/>
        </p:nvGrpSpPr>
        <p:grpSpPr>
          <a:xfrm>
            <a:off x="-42862" y="8280360"/>
            <a:ext cx="6357541" cy="8692290"/>
            <a:chOff x="0" y="0"/>
            <a:chExt cx="4644390" cy="6350000"/>
          </a:xfrm>
        </p:grpSpPr>
        <p:sp>
          <p:nvSpPr>
            <p:cNvPr id="5" name="Freeform 5"/>
            <p:cNvSpPr/>
            <p:nvPr/>
          </p:nvSpPr>
          <p:spPr>
            <a:xfrm>
              <a:off x="0" y="0"/>
              <a:ext cx="4644390" cy="6350000"/>
            </a:xfrm>
            <a:custGeom>
              <a:avLst/>
              <a:gdLst/>
              <a:ahLst/>
              <a:cxnLst/>
              <a:rect l="l" t="t" r="r" b="b"/>
              <a:pathLst>
                <a:path w="4644390" h="6350000">
                  <a:moveTo>
                    <a:pt x="4290060" y="1007110"/>
                  </a:moveTo>
                  <a:lnTo>
                    <a:pt x="3637280" y="353060"/>
                  </a:lnTo>
                  <a:lnTo>
                    <a:pt x="2783840" y="0"/>
                  </a:lnTo>
                  <a:lnTo>
                    <a:pt x="1860550" y="0"/>
                  </a:lnTo>
                  <a:lnTo>
                    <a:pt x="1007110" y="353060"/>
                  </a:lnTo>
                  <a:lnTo>
                    <a:pt x="353060" y="1007110"/>
                  </a:lnTo>
                  <a:lnTo>
                    <a:pt x="0" y="1860550"/>
                  </a:lnTo>
                  <a:lnTo>
                    <a:pt x="0" y="2571750"/>
                  </a:lnTo>
                  <a:lnTo>
                    <a:pt x="0" y="2783840"/>
                  </a:lnTo>
                  <a:lnTo>
                    <a:pt x="0" y="6350000"/>
                  </a:lnTo>
                  <a:lnTo>
                    <a:pt x="4644390" y="6350000"/>
                  </a:lnTo>
                  <a:lnTo>
                    <a:pt x="4644390" y="2783840"/>
                  </a:lnTo>
                  <a:lnTo>
                    <a:pt x="4644390" y="2571750"/>
                  </a:lnTo>
                  <a:lnTo>
                    <a:pt x="4644390" y="1860550"/>
                  </a:lnTo>
                  <a:lnTo>
                    <a:pt x="4290060" y="1007110"/>
                  </a:lnTo>
                  <a:close/>
                </a:path>
              </a:pathLst>
            </a:custGeom>
            <a:blipFill>
              <a:blip r:embed="rId2"/>
              <a:stretch>
                <a:fillRect t="-4855" b="-4855"/>
              </a:stretch>
            </a:blipFill>
          </p:spPr>
        </p:sp>
      </p:grpSp>
      <p:sp>
        <p:nvSpPr>
          <p:cNvPr id="6" name="AutoShape 6"/>
          <p:cNvSpPr/>
          <p:nvPr/>
        </p:nvSpPr>
        <p:spPr>
          <a:xfrm rot="-10800000">
            <a:off x="0" y="8261310"/>
            <a:ext cx="18297525" cy="0"/>
          </a:xfrm>
          <a:prstGeom prst="line">
            <a:avLst/>
          </a:prstGeom>
          <a:ln w="9525" cap="flat">
            <a:solidFill>
              <a:srgbClr val="D6B39D"/>
            </a:solidFill>
            <a:prstDash val="solid"/>
            <a:headEnd type="none" w="sm" len="sm"/>
            <a:tailEnd type="none" w="sm" len="sm"/>
          </a:ln>
        </p:spPr>
      </p:sp>
      <p:pic>
        <p:nvPicPr>
          <p:cNvPr id="7" name="Picture 7"/>
          <p:cNvPicPr>
            <a:picLocks noChangeAspect="1"/>
          </p:cNvPicPr>
          <p:nvPr/>
        </p:nvPicPr>
        <p:blipFill>
          <a:blip r:embed="rId2"/>
          <a:srcRect l="6857" t="6290" r="6857"/>
          <a:stretch>
            <a:fillRect/>
          </a:stretch>
        </p:blipFill>
        <p:spPr>
          <a:xfrm>
            <a:off x="0" y="0"/>
            <a:ext cx="6314679" cy="10287002"/>
          </a:xfrm>
          <a:prstGeom prst="rect">
            <a:avLst/>
          </a:prstGeom>
        </p:spPr>
      </p:pic>
      <p:sp>
        <p:nvSpPr>
          <p:cNvPr id="8" name="TextBox 8"/>
          <p:cNvSpPr txBox="1"/>
          <p:nvPr/>
        </p:nvSpPr>
        <p:spPr>
          <a:xfrm>
            <a:off x="7015194" y="2027237"/>
            <a:ext cx="10531922" cy="1036347"/>
          </a:xfrm>
          <a:prstGeom prst="rect">
            <a:avLst/>
          </a:prstGeom>
        </p:spPr>
        <p:txBody>
          <a:bodyPr lIns="0" tIns="0" rIns="0" bIns="0" rtlCol="0" anchor="t">
            <a:spAutoFit/>
          </a:bodyPr>
          <a:lstStyle/>
          <a:p>
            <a:pPr algn="ctr">
              <a:lnSpc>
                <a:spcPts val="6720"/>
              </a:lnSpc>
            </a:pPr>
            <a:r>
              <a:rPr lang="en-US" sz="8400">
                <a:solidFill>
                  <a:srgbClr val="A46746"/>
                </a:solidFill>
                <a:latin typeface="Alta"/>
              </a:rPr>
              <a:t>AREAS OF EXPANSION</a:t>
            </a:r>
          </a:p>
        </p:txBody>
      </p:sp>
      <p:sp>
        <p:nvSpPr>
          <p:cNvPr id="9" name="TextBox 9"/>
          <p:cNvSpPr txBox="1"/>
          <p:nvPr/>
        </p:nvSpPr>
        <p:spPr>
          <a:xfrm>
            <a:off x="6874917" y="2987384"/>
            <a:ext cx="11422608" cy="7642860"/>
          </a:xfrm>
          <a:prstGeom prst="rect">
            <a:avLst/>
          </a:prstGeom>
        </p:spPr>
        <p:txBody>
          <a:bodyPr lIns="0" tIns="0" rIns="0" bIns="0" rtlCol="0" anchor="t">
            <a:spAutoFit/>
          </a:bodyPr>
          <a:lstStyle/>
          <a:p>
            <a:pPr algn="ctr">
              <a:lnSpc>
                <a:spcPts val="5039"/>
              </a:lnSpc>
              <a:spcBef>
                <a:spcPct val="0"/>
              </a:spcBef>
            </a:pPr>
            <a:endParaRPr/>
          </a:p>
          <a:p>
            <a:pPr marL="777238" lvl="1" indent="-388619">
              <a:lnSpc>
                <a:spcPts val="5039"/>
              </a:lnSpc>
              <a:spcBef>
                <a:spcPct val="0"/>
              </a:spcBef>
              <a:buFont typeface="Arial"/>
              <a:buChar char="•"/>
            </a:pPr>
            <a:r>
              <a:rPr lang="en-US" sz="3599">
                <a:solidFill>
                  <a:srgbClr val="A46746"/>
                </a:solidFill>
                <a:latin typeface="Glacial Indifference"/>
              </a:rPr>
              <a:t>Wearable Device Integration</a:t>
            </a:r>
          </a:p>
          <a:p>
            <a:pPr marL="777238" lvl="1" indent="-388619">
              <a:lnSpc>
                <a:spcPts val="5039"/>
              </a:lnSpc>
              <a:spcBef>
                <a:spcPct val="0"/>
              </a:spcBef>
              <a:buFont typeface="Arial"/>
              <a:buChar char="•"/>
            </a:pPr>
            <a:r>
              <a:rPr lang="en-US" sz="3599">
                <a:solidFill>
                  <a:srgbClr val="A46746"/>
                </a:solidFill>
                <a:latin typeface="Glacial Indifference"/>
              </a:rPr>
              <a:t>Consult Professional for Health Monitoring</a:t>
            </a:r>
          </a:p>
          <a:p>
            <a:pPr marL="777238" lvl="1" indent="-388619">
              <a:lnSpc>
                <a:spcPts val="5039"/>
              </a:lnSpc>
              <a:spcBef>
                <a:spcPct val="0"/>
              </a:spcBef>
              <a:buFont typeface="Arial"/>
              <a:buChar char="•"/>
            </a:pPr>
            <a:r>
              <a:rPr lang="en-US" sz="3599">
                <a:solidFill>
                  <a:srgbClr val="A46746"/>
                </a:solidFill>
                <a:latin typeface="Glacial Indifference"/>
              </a:rPr>
              <a:t>Based on everyday activity optimize daily workflow for a better lifestyle</a:t>
            </a:r>
          </a:p>
          <a:p>
            <a:pPr marL="777238" lvl="1" indent="-388619">
              <a:lnSpc>
                <a:spcPts val="5039"/>
              </a:lnSpc>
              <a:spcBef>
                <a:spcPct val="0"/>
              </a:spcBef>
              <a:buFont typeface="Arial"/>
              <a:buChar char="•"/>
            </a:pPr>
            <a:r>
              <a:rPr lang="en-US" sz="3599">
                <a:solidFill>
                  <a:srgbClr val="A46746"/>
                </a:solidFill>
                <a:latin typeface="Glacial Indifference"/>
              </a:rPr>
              <a:t>Exercise recommendation based on daily schedule</a:t>
            </a:r>
          </a:p>
          <a:p>
            <a:pPr marL="777238" lvl="1" indent="-388619">
              <a:lnSpc>
                <a:spcPts val="5039"/>
              </a:lnSpc>
              <a:buFont typeface="Arial"/>
              <a:buChar char="•"/>
            </a:pPr>
            <a:r>
              <a:rPr lang="en-US" sz="3599">
                <a:solidFill>
                  <a:srgbClr val="A46746"/>
                </a:solidFill>
                <a:latin typeface="Glacial Indifference"/>
              </a:rPr>
              <a:t>Customize Diet plan</a:t>
            </a:r>
          </a:p>
          <a:p>
            <a:pPr algn="ctr">
              <a:lnSpc>
                <a:spcPts val="5039"/>
              </a:lnSpc>
              <a:spcBef>
                <a:spcPct val="0"/>
              </a:spcBef>
            </a:pPr>
            <a:endParaRPr lang="en-US" sz="3599">
              <a:solidFill>
                <a:srgbClr val="A46746"/>
              </a:solidFill>
              <a:latin typeface="Glacial Indifference"/>
            </a:endParaRPr>
          </a:p>
          <a:p>
            <a:pPr algn="ctr">
              <a:lnSpc>
                <a:spcPts val="5039"/>
              </a:lnSpc>
              <a:spcBef>
                <a:spcPct val="0"/>
              </a:spcBef>
            </a:pPr>
            <a:endParaRPr lang="en-US" sz="3599">
              <a:solidFill>
                <a:srgbClr val="A46746"/>
              </a:solidFill>
              <a:latin typeface="Glacial Indifference"/>
            </a:endParaRPr>
          </a:p>
          <a:p>
            <a:pPr algn="ctr">
              <a:lnSpc>
                <a:spcPts val="5039"/>
              </a:lnSpc>
              <a:spcBef>
                <a:spcPct val="0"/>
              </a:spcBef>
            </a:pPr>
            <a:endParaRPr lang="en-US" sz="3599">
              <a:solidFill>
                <a:srgbClr val="A46746"/>
              </a:solidFill>
              <a:latin typeface="Glacial Indifference"/>
            </a:endParaRPr>
          </a:p>
          <a:p>
            <a:pPr algn="ctr">
              <a:lnSpc>
                <a:spcPts val="5039"/>
              </a:lnSpc>
              <a:spcBef>
                <a:spcPct val="0"/>
              </a:spcBef>
            </a:pPr>
            <a:endParaRPr lang="en-US" sz="3599">
              <a:solidFill>
                <a:srgbClr val="A46746"/>
              </a:solidFill>
              <a:latin typeface="Glacial Indifference"/>
            </a:endParaRPr>
          </a:p>
          <a:p>
            <a:pPr algn="ctr">
              <a:lnSpc>
                <a:spcPts val="5039"/>
              </a:lnSpc>
              <a:spcBef>
                <a:spcPct val="0"/>
              </a:spcBef>
            </a:pPr>
            <a:endParaRPr lang="en-US" sz="3599">
              <a:solidFill>
                <a:srgbClr val="A46746"/>
              </a:solidFill>
              <a:latin typeface="Glacial Indifference"/>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EFEBE3"/>
        </a:solidFill>
        <a:effectLst/>
      </p:bgPr>
    </p:bg>
    <p:spTree>
      <p:nvGrpSpPr>
        <p:cNvPr id="1" name=""/>
        <p:cNvGrpSpPr/>
        <p:nvPr/>
      </p:nvGrpSpPr>
      <p:grpSpPr>
        <a:xfrm>
          <a:off x="0" y="0"/>
          <a:ext cx="0" cy="0"/>
          <a:chOff x="0" y="0"/>
          <a:chExt cx="0" cy="0"/>
        </a:xfrm>
      </p:grpSpPr>
      <p:sp>
        <p:nvSpPr>
          <p:cNvPr id="2" name="AutoShape 2"/>
          <p:cNvSpPr/>
          <p:nvPr/>
        </p:nvSpPr>
        <p:spPr>
          <a:xfrm rot="1790">
            <a:off x="4" y="3931952"/>
            <a:ext cx="18288006" cy="0"/>
          </a:xfrm>
          <a:prstGeom prst="line">
            <a:avLst/>
          </a:prstGeom>
          <a:ln w="9525" cap="flat">
            <a:solidFill>
              <a:srgbClr val="D6B39D"/>
            </a:solidFill>
            <a:prstDash val="solid"/>
            <a:headEnd type="none" w="sm" len="sm"/>
            <a:tailEnd type="none" w="sm" len="sm"/>
          </a:ln>
        </p:spPr>
      </p:sp>
      <p:sp>
        <p:nvSpPr>
          <p:cNvPr id="3" name="AutoShape 3"/>
          <p:cNvSpPr/>
          <p:nvPr/>
        </p:nvSpPr>
        <p:spPr>
          <a:xfrm rot="4427">
            <a:off x="11097761" y="8138707"/>
            <a:ext cx="7396267" cy="0"/>
          </a:xfrm>
          <a:prstGeom prst="line">
            <a:avLst/>
          </a:prstGeom>
          <a:ln w="9525" cap="flat">
            <a:solidFill>
              <a:srgbClr val="D6B39D"/>
            </a:solidFill>
            <a:prstDash val="solid"/>
            <a:headEnd type="none" w="sm" len="sm"/>
            <a:tailEnd type="none" w="sm" len="sm"/>
          </a:ln>
        </p:spPr>
      </p:sp>
      <p:sp>
        <p:nvSpPr>
          <p:cNvPr id="4" name="AutoShape 4"/>
          <p:cNvSpPr/>
          <p:nvPr/>
        </p:nvSpPr>
        <p:spPr>
          <a:xfrm>
            <a:off x="12" y="9018718"/>
            <a:ext cx="11126323" cy="0"/>
          </a:xfrm>
          <a:prstGeom prst="line">
            <a:avLst/>
          </a:prstGeom>
          <a:ln w="9525" cap="flat">
            <a:solidFill>
              <a:srgbClr val="D6B39D"/>
            </a:solidFill>
            <a:prstDash val="solid"/>
            <a:headEnd type="none" w="sm" len="sm"/>
            <a:tailEnd type="none" w="sm" len="sm"/>
          </a:ln>
        </p:spPr>
      </p:sp>
      <p:sp>
        <p:nvSpPr>
          <p:cNvPr id="5" name="AutoShape 5"/>
          <p:cNvSpPr/>
          <p:nvPr/>
        </p:nvSpPr>
        <p:spPr>
          <a:xfrm rot="-5400000">
            <a:off x="5963777" y="5138738"/>
            <a:ext cx="10287000" cy="0"/>
          </a:xfrm>
          <a:prstGeom prst="line">
            <a:avLst/>
          </a:prstGeom>
          <a:ln w="9525" cap="flat">
            <a:solidFill>
              <a:srgbClr val="D6B39D"/>
            </a:solidFill>
            <a:prstDash val="solid"/>
            <a:headEnd type="none" w="sm" len="sm"/>
            <a:tailEnd type="none" w="sm" len="sm"/>
          </a:ln>
        </p:spPr>
      </p:sp>
      <p:sp>
        <p:nvSpPr>
          <p:cNvPr id="6" name="AutoShape 6"/>
          <p:cNvSpPr/>
          <p:nvPr/>
        </p:nvSpPr>
        <p:spPr>
          <a:xfrm rot="-5400000">
            <a:off x="-4497697" y="5138738"/>
            <a:ext cx="10287000" cy="0"/>
          </a:xfrm>
          <a:prstGeom prst="line">
            <a:avLst/>
          </a:prstGeom>
          <a:ln w="9525" cap="flat">
            <a:solidFill>
              <a:srgbClr val="D6B39D"/>
            </a:solidFill>
            <a:prstDash val="solid"/>
            <a:headEnd type="none" w="sm" len="sm"/>
            <a:tailEnd type="none" w="sm" len="sm"/>
          </a:ln>
        </p:spPr>
      </p:sp>
      <p:sp>
        <p:nvSpPr>
          <p:cNvPr id="7" name="TextBox 7"/>
          <p:cNvSpPr txBox="1"/>
          <p:nvPr/>
        </p:nvSpPr>
        <p:spPr>
          <a:xfrm>
            <a:off x="330036" y="1534570"/>
            <a:ext cx="10520073" cy="7305539"/>
          </a:xfrm>
          <a:prstGeom prst="rect">
            <a:avLst/>
          </a:prstGeom>
        </p:spPr>
        <p:txBody>
          <a:bodyPr lIns="0" tIns="0" rIns="0" bIns="0" rtlCol="0" anchor="t">
            <a:spAutoFit/>
          </a:bodyPr>
          <a:lstStyle/>
          <a:p>
            <a:pPr marL="891740" lvl="1" indent="-445870">
              <a:lnSpc>
                <a:spcPts val="5782"/>
              </a:lnSpc>
              <a:buFont typeface="Arial"/>
              <a:buChar char="•"/>
            </a:pPr>
            <a:r>
              <a:rPr lang="en-US" sz="4130" spc="330">
                <a:solidFill>
                  <a:srgbClr val="000000"/>
                </a:solidFill>
                <a:latin typeface="Glacial Indifference"/>
              </a:rPr>
              <a:t>To integrate the website with database and deep learning model.</a:t>
            </a:r>
          </a:p>
          <a:p>
            <a:pPr marL="891740" lvl="1" indent="-445870">
              <a:lnSpc>
                <a:spcPts val="5782"/>
              </a:lnSpc>
              <a:buFont typeface="Arial"/>
              <a:buChar char="•"/>
            </a:pPr>
            <a:r>
              <a:rPr lang="en-US" sz="4130" spc="330">
                <a:solidFill>
                  <a:srgbClr val="000000"/>
                </a:solidFill>
                <a:latin typeface="Glacial Indifference"/>
              </a:rPr>
              <a:t>To access the screen time from different websites.</a:t>
            </a:r>
          </a:p>
          <a:p>
            <a:pPr marL="891740" lvl="1" indent="-445870">
              <a:lnSpc>
                <a:spcPts val="5782"/>
              </a:lnSpc>
              <a:buFont typeface="Arial"/>
              <a:buChar char="•"/>
            </a:pPr>
            <a:r>
              <a:rPr lang="en-US" sz="4130" spc="330">
                <a:solidFill>
                  <a:srgbClr val="000000"/>
                </a:solidFill>
                <a:latin typeface="Glacial Indifference"/>
              </a:rPr>
              <a:t>To send device reminders from he website.</a:t>
            </a:r>
          </a:p>
          <a:p>
            <a:pPr marL="891740" lvl="1" indent="-445870">
              <a:lnSpc>
                <a:spcPts val="5782"/>
              </a:lnSpc>
              <a:buFont typeface="Arial"/>
              <a:buChar char="•"/>
            </a:pPr>
            <a:r>
              <a:rPr lang="en-US" sz="4130" spc="330">
                <a:solidFill>
                  <a:srgbClr val="000000"/>
                </a:solidFill>
                <a:latin typeface="Glacial Indifference"/>
              </a:rPr>
              <a:t>Optimization and personalization of the website according to users need.</a:t>
            </a:r>
          </a:p>
          <a:p>
            <a:pPr algn="ctr">
              <a:lnSpc>
                <a:spcPts val="5782"/>
              </a:lnSpc>
            </a:pPr>
            <a:endParaRPr lang="en-US" sz="4130" spc="330">
              <a:solidFill>
                <a:srgbClr val="000000"/>
              </a:solidFill>
              <a:latin typeface="Glacial Indifference"/>
            </a:endParaRPr>
          </a:p>
        </p:txBody>
      </p:sp>
      <p:pic>
        <p:nvPicPr>
          <p:cNvPr id="8" name="Picture 8"/>
          <p:cNvPicPr>
            <a:picLocks noChangeAspect="1"/>
          </p:cNvPicPr>
          <p:nvPr/>
        </p:nvPicPr>
        <p:blipFill>
          <a:blip r:embed="rId2"/>
          <a:srcRect t="6863" b="6863"/>
          <a:stretch>
            <a:fillRect/>
          </a:stretch>
        </p:blipFill>
        <p:spPr>
          <a:xfrm>
            <a:off x="11126335" y="4024054"/>
            <a:ext cx="7161676" cy="6178527"/>
          </a:xfrm>
          <a:prstGeom prst="rect">
            <a:avLst/>
          </a:prstGeom>
        </p:spPr>
      </p:pic>
      <p:sp>
        <p:nvSpPr>
          <p:cNvPr id="9" name="TextBox 9"/>
          <p:cNvSpPr txBox="1"/>
          <p:nvPr/>
        </p:nvSpPr>
        <p:spPr>
          <a:xfrm>
            <a:off x="11364104" y="2028871"/>
            <a:ext cx="5904721" cy="1995183"/>
          </a:xfrm>
          <a:prstGeom prst="rect">
            <a:avLst/>
          </a:prstGeom>
        </p:spPr>
        <p:txBody>
          <a:bodyPr lIns="0" tIns="0" rIns="0" bIns="0" rtlCol="0" anchor="t">
            <a:spAutoFit/>
          </a:bodyPr>
          <a:lstStyle/>
          <a:p>
            <a:pPr algn="ctr">
              <a:lnSpc>
                <a:spcPts val="7120"/>
              </a:lnSpc>
            </a:pPr>
            <a:r>
              <a:rPr lang="en-US" sz="8900">
                <a:solidFill>
                  <a:srgbClr val="A46746"/>
                </a:solidFill>
                <a:latin typeface="Alta"/>
              </a:rPr>
              <a:t>CHALLENGES FACED</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D8DDDB"/>
        </a:solidFill>
        <a:effectLst/>
      </p:bgPr>
    </p:bg>
    <p:spTree>
      <p:nvGrpSpPr>
        <p:cNvPr id="1" name=""/>
        <p:cNvGrpSpPr/>
        <p:nvPr/>
      </p:nvGrpSpPr>
      <p:grpSpPr>
        <a:xfrm>
          <a:off x="0" y="0"/>
          <a:ext cx="0" cy="0"/>
          <a:chOff x="0" y="0"/>
          <a:chExt cx="0" cy="0"/>
        </a:xfrm>
      </p:grpSpPr>
      <p:sp>
        <p:nvSpPr>
          <p:cNvPr id="2" name="AutoShape 2"/>
          <p:cNvSpPr/>
          <p:nvPr/>
        </p:nvSpPr>
        <p:spPr>
          <a:xfrm rot="5400000">
            <a:off x="6799398" y="5138738"/>
            <a:ext cx="10287000" cy="0"/>
          </a:xfrm>
          <a:prstGeom prst="line">
            <a:avLst/>
          </a:prstGeom>
          <a:ln w="9525" cap="flat">
            <a:solidFill>
              <a:srgbClr val="ABB8AB"/>
            </a:solidFill>
            <a:prstDash val="solid"/>
            <a:headEnd type="none" w="sm" len="sm"/>
            <a:tailEnd type="none" w="sm" len="sm"/>
          </a:ln>
        </p:spPr>
      </p:sp>
      <p:sp>
        <p:nvSpPr>
          <p:cNvPr id="3" name="AutoShape 3"/>
          <p:cNvSpPr/>
          <p:nvPr/>
        </p:nvSpPr>
        <p:spPr>
          <a:xfrm rot="5400000">
            <a:off x="-3379157" y="6898318"/>
            <a:ext cx="6767840" cy="0"/>
          </a:xfrm>
          <a:prstGeom prst="line">
            <a:avLst/>
          </a:prstGeom>
          <a:ln w="9525" cap="flat">
            <a:solidFill>
              <a:srgbClr val="ABB8AB"/>
            </a:solidFill>
            <a:prstDash val="solid"/>
            <a:headEnd type="none" w="sm" len="sm"/>
            <a:tailEnd type="none" w="sm" len="sm"/>
          </a:ln>
        </p:spPr>
      </p:sp>
      <p:sp>
        <p:nvSpPr>
          <p:cNvPr id="4" name="AutoShape 4"/>
          <p:cNvSpPr/>
          <p:nvPr/>
        </p:nvSpPr>
        <p:spPr>
          <a:xfrm>
            <a:off x="0" y="4072930"/>
            <a:ext cx="18288000" cy="0"/>
          </a:xfrm>
          <a:prstGeom prst="line">
            <a:avLst/>
          </a:prstGeom>
          <a:ln w="9525" cap="flat">
            <a:solidFill>
              <a:srgbClr val="ABB8AB"/>
            </a:solidFill>
            <a:prstDash val="solid"/>
            <a:headEnd type="none" w="sm" len="sm"/>
            <a:tailEnd type="none" w="sm" len="sm"/>
          </a:ln>
        </p:spPr>
      </p:sp>
      <p:sp>
        <p:nvSpPr>
          <p:cNvPr id="5" name="TextBox 5"/>
          <p:cNvSpPr txBox="1"/>
          <p:nvPr/>
        </p:nvSpPr>
        <p:spPr>
          <a:xfrm>
            <a:off x="1492780" y="2897932"/>
            <a:ext cx="17415136" cy="6581062"/>
          </a:xfrm>
          <a:prstGeom prst="rect">
            <a:avLst/>
          </a:prstGeom>
        </p:spPr>
        <p:txBody>
          <a:bodyPr lIns="0" tIns="0" rIns="0" bIns="0" rtlCol="0" anchor="t">
            <a:spAutoFit/>
          </a:bodyPr>
          <a:lstStyle/>
          <a:p>
            <a:pPr>
              <a:lnSpc>
                <a:spcPts val="5814"/>
              </a:lnSpc>
            </a:pPr>
            <a:endParaRPr/>
          </a:p>
          <a:p>
            <a:pPr marL="896650" lvl="1" indent="-448325">
              <a:lnSpc>
                <a:spcPts val="5814"/>
              </a:lnSpc>
              <a:buFont typeface="Arial"/>
              <a:buChar char="•"/>
            </a:pPr>
            <a:r>
              <a:rPr lang="en-US" sz="4153" spc="332">
                <a:solidFill>
                  <a:srgbClr val="304547"/>
                </a:solidFill>
                <a:latin typeface="Glacial Indifference"/>
              </a:rPr>
              <a:t>Interdisciplinary Collaboration</a:t>
            </a:r>
          </a:p>
          <a:p>
            <a:pPr marL="896650" lvl="1" indent="-448325">
              <a:lnSpc>
                <a:spcPts val="5814"/>
              </a:lnSpc>
              <a:buFont typeface="Arial"/>
              <a:buChar char="•"/>
            </a:pPr>
            <a:r>
              <a:rPr lang="en-US" sz="4153" spc="332">
                <a:solidFill>
                  <a:srgbClr val="304547"/>
                </a:solidFill>
                <a:latin typeface="Glacial Indifference"/>
              </a:rPr>
              <a:t>Frame work designing</a:t>
            </a:r>
          </a:p>
          <a:p>
            <a:pPr marL="896650" lvl="1" indent="-448325">
              <a:lnSpc>
                <a:spcPts val="5814"/>
              </a:lnSpc>
              <a:buFont typeface="Arial"/>
              <a:buChar char="•"/>
            </a:pPr>
            <a:r>
              <a:rPr lang="en-US" sz="4153" spc="332">
                <a:solidFill>
                  <a:srgbClr val="304547"/>
                </a:solidFill>
                <a:latin typeface="Glacial Indifference"/>
              </a:rPr>
              <a:t>Prioritizing features</a:t>
            </a:r>
          </a:p>
          <a:p>
            <a:pPr marL="896650" lvl="1" indent="-448325">
              <a:lnSpc>
                <a:spcPts val="5814"/>
              </a:lnSpc>
              <a:buFont typeface="Arial"/>
              <a:buChar char="•"/>
            </a:pPr>
            <a:r>
              <a:rPr lang="en-US" sz="4153" spc="332">
                <a:solidFill>
                  <a:srgbClr val="304547"/>
                </a:solidFill>
                <a:latin typeface="Glacial Indifference"/>
              </a:rPr>
              <a:t>Exploring new libraries.</a:t>
            </a:r>
          </a:p>
          <a:p>
            <a:pPr marL="896650" lvl="1" indent="-448325">
              <a:lnSpc>
                <a:spcPts val="5814"/>
              </a:lnSpc>
              <a:buFont typeface="Arial"/>
              <a:buChar char="•"/>
            </a:pPr>
            <a:r>
              <a:rPr lang="en-US" sz="4153" spc="332">
                <a:solidFill>
                  <a:srgbClr val="304547"/>
                </a:solidFill>
                <a:latin typeface="Glacial Indifference"/>
              </a:rPr>
              <a:t>Usage of real time data</a:t>
            </a:r>
          </a:p>
          <a:p>
            <a:pPr algn="ctr">
              <a:lnSpc>
                <a:spcPts val="5814"/>
              </a:lnSpc>
            </a:pPr>
            <a:endParaRPr lang="en-US" sz="4153" spc="332">
              <a:solidFill>
                <a:srgbClr val="304547"/>
              </a:solidFill>
              <a:latin typeface="Glacial Indifference"/>
            </a:endParaRPr>
          </a:p>
          <a:p>
            <a:pPr algn="ctr">
              <a:lnSpc>
                <a:spcPts val="5814"/>
              </a:lnSpc>
            </a:pPr>
            <a:endParaRPr lang="en-US" sz="4153" spc="332">
              <a:solidFill>
                <a:srgbClr val="304547"/>
              </a:solidFill>
              <a:latin typeface="Glacial Indifference"/>
            </a:endParaRPr>
          </a:p>
          <a:p>
            <a:pPr algn="ctr">
              <a:lnSpc>
                <a:spcPts val="5814"/>
              </a:lnSpc>
              <a:spcBef>
                <a:spcPct val="0"/>
              </a:spcBef>
            </a:pPr>
            <a:r>
              <a:rPr lang="en-US" sz="4153" spc="332">
                <a:solidFill>
                  <a:srgbClr val="304547"/>
                </a:solidFill>
                <a:latin typeface="Glacial Indifference"/>
              </a:rPr>
              <a:t>                                              </a:t>
            </a:r>
          </a:p>
        </p:txBody>
      </p:sp>
      <p:pic>
        <p:nvPicPr>
          <p:cNvPr id="6" name="Picture 6"/>
          <p:cNvPicPr>
            <a:picLocks noChangeAspect="1"/>
          </p:cNvPicPr>
          <p:nvPr/>
        </p:nvPicPr>
        <p:blipFill>
          <a:blip r:embed="rId2"/>
          <a:srcRect/>
          <a:stretch>
            <a:fillRect/>
          </a:stretch>
        </p:blipFill>
        <p:spPr>
          <a:xfrm>
            <a:off x="11947660" y="2536211"/>
            <a:ext cx="6349865" cy="6349865"/>
          </a:xfrm>
          <a:prstGeom prst="rect">
            <a:avLst/>
          </a:prstGeom>
        </p:spPr>
      </p:pic>
      <p:sp>
        <p:nvSpPr>
          <p:cNvPr id="7" name="TextBox 7"/>
          <p:cNvSpPr txBox="1"/>
          <p:nvPr/>
        </p:nvSpPr>
        <p:spPr>
          <a:xfrm>
            <a:off x="1028700" y="2124720"/>
            <a:ext cx="10103854" cy="1070633"/>
          </a:xfrm>
          <a:prstGeom prst="rect">
            <a:avLst/>
          </a:prstGeom>
        </p:spPr>
        <p:txBody>
          <a:bodyPr lIns="0" tIns="0" rIns="0" bIns="0" rtlCol="0" anchor="t">
            <a:spAutoFit/>
          </a:bodyPr>
          <a:lstStyle/>
          <a:p>
            <a:pPr>
              <a:lnSpc>
                <a:spcPts val="6960"/>
              </a:lnSpc>
            </a:pPr>
            <a:r>
              <a:rPr lang="en-US" sz="8700">
                <a:solidFill>
                  <a:srgbClr val="304547"/>
                </a:solidFill>
                <a:latin typeface="Alta"/>
              </a:rPr>
              <a:t>LEARNING OUTCOME</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C9D2C0"/>
        </a:solidFill>
        <a:effectLst/>
      </p:bgPr>
    </p:bg>
    <p:spTree>
      <p:nvGrpSpPr>
        <p:cNvPr id="1" name=""/>
        <p:cNvGrpSpPr/>
        <p:nvPr/>
      </p:nvGrpSpPr>
      <p:grpSpPr>
        <a:xfrm>
          <a:off x="0" y="0"/>
          <a:ext cx="0" cy="0"/>
          <a:chOff x="0" y="0"/>
          <a:chExt cx="0" cy="0"/>
        </a:xfrm>
      </p:grpSpPr>
      <p:sp>
        <p:nvSpPr>
          <p:cNvPr id="2" name="AutoShape 2"/>
          <p:cNvSpPr/>
          <p:nvPr/>
        </p:nvSpPr>
        <p:spPr>
          <a:xfrm rot="1254">
            <a:off x="5235012" y="7501642"/>
            <a:ext cx="13052989" cy="0"/>
          </a:xfrm>
          <a:prstGeom prst="line">
            <a:avLst/>
          </a:prstGeom>
          <a:ln w="9525" cap="flat">
            <a:solidFill>
              <a:srgbClr val="A29E85"/>
            </a:solidFill>
            <a:prstDash val="solid"/>
            <a:headEnd type="none" w="sm" len="sm"/>
            <a:tailEnd type="none" w="sm" len="sm"/>
          </a:ln>
        </p:spPr>
      </p:sp>
      <p:sp>
        <p:nvSpPr>
          <p:cNvPr id="3" name="AutoShape 3"/>
          <p:cNvSpPr/>
          <p:nvPr/>
        </p:nvSpPr>
        <p:spPr>
          <a:xfrm rot="5400000">
            <a:off x="86750" y="5138738"/>
            <a:ext cx="10287000" cy="0"/>
          </a:xfrm>
          <a:prstGeom prst="line">
            <a:avLst/>
          </a:prstGeom>
          <a:ln w="9525" cap="flat">
            <a:solidFill>
              <a:srgbClr val="A29E85"/>
            </a:solidFill>
            <a:prstDash val="solid"/>
            <a:headEnd type="none" w="sm" len="sm"/>
            <a:tailEnd type="none" w="sm" len="sm"/>
          </a:ln>
        </p:spPr>
      </p:sp>
      <p:sp>
        <p:nvSpPr>
          <p:cNvPr id="4" name="TextBox 4"/>
          <p:cNvSpPr txBox="1"/>
          <p:nvPr/>
        </p:nvSpPr>
        <p:spPr>
          <a:xfrm>
            <a:off x="6315348" y="1258632"/>
            <a:ext cx="11757341" cy="11298935"/>
          </a:xfrm>
          <a:prstGeom prst="rect">
            <a:avLst/>
          </a:prstGeom>
        </p:spPr>
        <p:txBody>
          <a:bodyPr lIns="0" tIns="0" rIns="0" bIns="0" rtlCol="0" anchor="t">
            <a:spAutoFit/>
          </a:bodyPr>
          <a:lstStyle/>
          <a:p>
            <a:pPr>
              <a:lnSpc>
                <a:spcPts val="3513"/>
              </a:lnSpc>
            </a:pPr>
            <a:endParaRPr/>
          </a:p>
          <a:p>
            <a:pPr marL="736198" lvl="1" indent="-368099">
              <a:lnSpc>
                <a:spcPts val="4773"/>
              </a:lnSpc>
              <a:buFont typeface="Arial"/>
              <a:buChar char="•"/>
            </a:pPr>
            <a:r>
              <a:rPr lang="en-US" sz="3409" spc="272">
                <a:solidFill>
                  <a:srgbClr val="414224"/>
                </a:solidFill>
                <a:latin typeface="Glacial Indifference"/>
              </a:rPr>
              <a:t>By website , the depression and anxiety management segment has held market share of around 26%. However, the stress management segment is expected to witness fastest growth over the forecast period.</a:t>
            </a:r>
          </a:p>
          <a:p>
            <a:pPr marL="736198" lvl="1" indent="-368099">
              <a:lnSpc>
                <a:spcPts val="4773"/>
              </a:lnSpc>
              <a:buFont typeface="Arial"/>
              <a:buChar char="•"/>
            </a:pPr>
            <a:r>
              <a:rPr lang="en-US" sz="3409" spc="272">
                <a:solidFill>
                  <a:srgbClr val="414224"/>
                </a:solidFill>
                <a:latin typeface="Glacial Indifference"/>
              </a:rPr>
              <a:t>Improving lifestyle and increased urbanization with developing nation with increased connectivity have enhance the market rate of mental health app. Increased connection between high connectivity and the mental health app launched by the numerous sociologists, psychologists, anthropologists and many more medical professionals.</a:t>
            </a:r>
          </a:p>
          <a:p>
            <a:pPr>
              <a:lnSpc>
                <a:spcPts val="3513"/>
              </a:lnSpc>
            </a:pPr>
            <a:endParaRPr lang="en-US" sz="3409" spc="272">
              <a:solidFill>
                <a:srgbClr val="414224"/>
              </a:solidFill>
              <a:latin typeface="Glacial Indifference"/>
            </a:endParaRPr>
          </a:p>
          <a:p>
            <a:pPr algn="ctr">
              <a:lnSpc>
                <a:spcPts val="3513"/>
              </a:lnSpc>
            </a:pPr>
            <a:endParaRPr lang="en-US" sz="3409" spc="272">
              <a:solidFill>
                <a:srgbClr val="414224"/>
              </a:solidFill>
              <a:latin typeface="Glacial Indifference"/>
            </a:endParaRPr>
          </a:p>
          <a:p>
            <a:pPr algn="ctr">
              <a:lnSpc>
                <a:spcPts val="3513"/>
              </a:lnSpc>
            </a:pPr>
            <a:endParaRPr lang="en-US" sz="3409" spc="272">
              <a:solidFill>
                <a:srgbClr val="414224"/>
              </a:solidFill>
              <a:latin typeface="Glacial Indifference"/>
            </a:endParaRPr>
          </a:p>
          <a:p>
            <a:pPr algn="ctr">
              <a:lnSpc>
                <a:spcPts val="3513"/>
              </a:lnSpc>
            </a:pPr>
            <a:endParaRPr lang="en-US" sz="3409" spc="272">
              <a:solidFill>
                <a:srgbClr val="414224"/>
              </a:solidFill>
              <a:latin typeface="Glacial Indifference"/>
            </a:endParaRPr>
          </a:p>
          <a:p>
            <a:pPr algn="ctr">
              <a:lnSpc>
                <a:spcPts val="3513"/>
              </a:lnSpc>
            </a:pPr>
            <a:endParaRPr lang="en-US" sz="3409" spc="272">
              <a:solidFill>
                <a:srgbClr val="414224"/>
              </a:solidFill>
              <a:latin typeface="Glacial Indifference"/>
            </a:endParaRPr>
          </a:p>
          <a:p>
            <a:pPr algn="ctr">
              <a:lnSpc>
                <a:spcPts val="3513"/>
              </a:lnSpc>
            </a:pPr>
            <a:endParaRPr lang="en-US" sz="3409" spc="272">
              <a:solidFill>
                <a:srgbClr val="414224"/>
              </a:solidFill>
              <a:latin typeface="Glacial Indifference"/>
            </a:endParaRPr>
          </a:p>
          <a:p>
            <a:pPr algn="ctr">
              <a:lnSpc>
                <a:spcPts val="3513"/>
              </a:lnSpc>
              <a:spcBef>
                <a:spcPct val="0"/>
              </a:spcBef>
            </a:pPr>
            <a:endParaRPr lang="en-US" sz="3409" spc="272">
              <a:solidFill>
                <a:srgbClr val="414224"/>
              </a:solidFill>
              <a:latin typeface="Glacial Indifference"/>
            </a:endParaRPr>
          </a:p>
        </p:txBody>
      </p:sp>
      <p:pic>
        <p:nvPicPr>
          <p:cNvPr id="5" name="Picture 5"/>
          <p:cNvPicPr>
            <a:picLocks noChangeAspect="1"/>
          </p:cNvPicPr>
          <p:nvPr/>
        </p:nvPicPr>
        <p:blipFill>
          <a:blip r:embed="rId2"/>
          <a:srcRect l="397" r="397"/>
          <a:stretch>
            <a:fillRect/>
          </a:stretch>
        </p:blipFill>
        <p:spPr>
          <a:xfrm>
            <a:off x="0" y="6545930"/>
            <a:ext cx="6596879" cy="3741070"/>
          </a:xfrm>
          <a:prstGeom prst="rect">
            <a:avLst/>
          </a:prstGeom>
        </p:spPr>
      </p:pic>
      <p:pic>
        <p:nvPicPr>
          <p:cNvPr id="6" name="Picture 6"/>
          <p:cNvPicPr>
            <a:picLocks noChangeAspect="1"/>
          </p:cNvPicPr>
          <p:nvPr/>
        </p:nvPicPr>
        <p:blipFill>
          <a:blip r:embed="rId3"/>
          <a:srcRect l="3160" r="3160"/>
          <a:stretch>
            <a:fillRect/>
          </a:stretch>
        </p:blipFill>
        <p:spPr>
          <a:xfrm>
            <a:off x="0" y="82594"/>
            <a:ext cx="6078165" cy="6114014"/>
          </a:xfrm>
          <a:prstGeom prst="rect">
            <a:avLst/>
          </a:prstGeom>
        </p:spPr>
      </p:pic>
      <p:sp>
        <p:nvSpPr>
          <p:cNvPr id="7" name="TextBox 7"/>
          <p:cNvSpPr txBox="1"/>
          <p:nvPr/>
        </p:nvSpPr>
        <p:spPr>
          <a:xfrm>
            <a:off x="6779706" y="387394"/>
            <a:ext cx="9373865" cy="1295312"/>
          </a:xfrm>
          <a:prstGeom prst="rect">
            <a:avLst/>
          </a:prstGeom>
        </p:spPr>
        <p:txBody>
          <a:bodyPr lIns="0" tIns="0" rIns="0" bIns="0" rtlCol="0" anchor="t">
            <a:spAutoFit/>
          </a:bodyPr>
          <a:lstStyle/>
          <a:p>
            <a:pPr>
              <a:lnSpc>
                <a:spcPts val="8400"/>
              </a:lnSpc>
            </a:pPr>
            <a:r>
              <a:rPr lang="en-US" sz="10500">
                <a:solidFill>
                  <a:srgbClr val="414224"/>
                </a:solidFill>
                <a:latin typeface="Alta"/>
              </a:rPr>
              <a:t>MARKET SCOPE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TotalTime>
  <Words>307</Words>
  <Application>Microsoft Office PowerPoint</Application>
  <PresentationFormat>Custom</PresentationFormat>
  <Paragraphs>73</Paragraphs>
  <Slides>11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vt:i4>
      </vt:variant>
    </vt:vector>
  </HeadingPairs>
  <TitlesOfParts>
    <vt:vector size="18" baseType="lpstr">
      <vt:lpstr>Calibri</vt:lpstr>
      <vt:lpstr>Glacial Indifference Bold</vt:lpstr>
      <vt:lpstr>Glacial Indifference</vt:lpstr>
      <vt:lpstr>Arial</vt:lpstr>
      <vt:lpstr>Alta</vt:lpstr>
      <vt:lpstr>Canva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Your wellbeing assistant</dc:title>
  <cp:lastModifiedBy>Microsoft account</cp:lastModifiedBy>
  <cp:revision>2</cp:revision>
  <dcterms:created xsi:type="dcterms:W3CDTF">2006-08-16T00:00:00Z</dcterms:created>
  <dcterms:modified xsi:type="dcterms:W3CDTF">2023-02-18T06:08:14Z</dcterms:modified>
  <dc:identifier>DAFa4wkjEKE</dc:identifier>
</cp:coreProperties>
</file>